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8" r:id="rId1"/>
  </p:sldMasterIdLst>
  <p:notesMasterIdLst>
    <p:notesMasterId r:id="rId50"/>
  </p:notesMasterIdLst>
  <p:sldIdLst>
    <p:sldId id="445" r:id="rId2"/>
    <p:sldId id="280" r:id="rId3"/>
    <p:sldId id="444" r:id="rId4"/>
    <p:sldId id="443" r:id="rId5"/>
    <p:sldId id="397" r:id="rId6"/>
    <p:sldId id="278" r:id="rId7"/>
    <p:sldId id="419" r:id="rId8"/>
    <p:sldId id="348" r:id="rId9"/>
    <p:sldId id="349" r:id="rId10"/>
    <p:sldId id="265" r:id="rId11"/>
    <p:sldId id="350" r:id="rId12"/>
    <p:sldId id="270" r:id="rId13"/>
    <p:sldId id="271" r:id="rId14"/>
    <p:sldId id="421" r:id="rId15"/>
    <p:sldId id="356" r:id="rId16"/>
    <p:sldId id="354" r:id="rId17"/>
    <p:sldId id="353" r:id="rId18"/>
    <p:sldId id="351" r:id="rId19"/>
    <p:sldId id="427" r:id="rId20"/>
    <p:sldId id="428" r:id="rId21"/>
    <p:sldId id="260" r:id="rId22"/>
    <p:sldId id="330" r:id="rId23"/>
    <p:sldId id="331" r:id="rId24"/>
    <p:sldId id="352" r:id="rId25"/>
    <p:sldId id="262" r:id="rId26"/>
    <p:sldId id="355" r:id="rId27"/>
    <p:sldId id="423" r:id="rId28"/>
    <p:sldId id="268" r:id="rId29"/>
    <p:sldId id="426" r:id="rId30"/>
    <p:sldId id="429" r:id="rId31"/>
    <p:sldId id="272" r:id="rId32"/>
    <p:sldId id="275" r:id="rId33"/>
    <p:sldId id="273" r:id="rId34"/>
    <p:sldId id="274" r:id="rId35"/>
    <p:sldId id="434" r:id="rId36"/>
    <p:sldId id="267" r:id="rId37"/>
    <p:sldId id="256" r:id="rId38"/>
    <p:sldId id="430" r:id="rId39"/>
    <p:sldId id="257" r:id="rId40"/>
    <p:sldId id="431" r:id="rId41"/>
    <p:sldId id="432" r:id="rId42"/>
    <p:sldId id="287" r:id="rId43"/>
    <p:sldId id="288" r:id="rId44"/>
    <p:sldId id="289" r:id="rId45"/>
    <p:sldId id="290" r:id="rId46"/>
    <p:sldId id="291" r:id="rId47"/>
    <p:sldId id="292" r:id="rId48"/>
    <p:sldId id="442" r:id="rId49"/>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ext uri="{19B8F6BF-5375-455C-9EA6-DF929625EA0E}">
        <p15:presenceInfo xmlns:p15="http://schemas.microsoft.com/office/powerpoint/2012/main" userId="User" providerId="None"/>
      </p:ext>
    </p:extLst>
  </p:cmAuthor>
  <p:cmAuthor id="2" name="Windows User" initials="WU" lastIdx="1" clrIdx="1">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000"/>
    <a:srgbClr val="C00000"/>
    <a:srgbClr val="181717"/>
    <a:srgbClr val="262626"/>
    <a:srgbClr val="860000"/>
    <a:srgbClr val="000000"/>
    <a:srgbClr val="D34C4C"/>
    <a:srgbClr val="BC0000"/>
    <a:srgbClr val="A11E21"/>
    <a:srgbClr val="474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6727" autoAdjust="0"/>
  </p:normalViewPr>
  <p:slideViewPr>
    <p:cSldViewPr snapToGrid="0" snapToObjects="1">
      <p:cViewPr varScale="1">
        <p:scale>
          <a:sx n="89" d="100"/>
          <a:sy n="89" d="100"/>
        </p:scale>
        <p:origin x="1080" y="7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3287" tIns="46644" rIns="93287" bIns="46644" rtlCol="0"/>
          <a:lstStyle>
            <a:lvl1pPr algn="r">
              <a:defRPr sz="1200"/>
            </a:lvl1pPr>
          </a:lstStyle>
          <a:p>
            <a:fld id="{87A72542-877F-4FE3-80DE-11A8DB7BDC71}" type="datetimeFigureOut">
              <a:rPr lang="en-US" smtClean="0"/>
              <a:t>07-Apr-20</a:t>
            </a:fld>
            <a:endParaRPr lang="en-US"/>
          </a:p>
        </p:txBody>
      </p:sp>
      <p:sp>
        <p:nvSpPr>
          <p:cNvPr id="4" name="Slide Image Placeholder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3287" tIns="46644" rIns="93287" bIns="46644" rtlCol="0" anchor="b"/>
          <a:lstStyle>
            <a:lvl1pPr algn="r">
              <a:defRPr sz="1200"/>
            </a:lvl1pPr>
          </a:lstStyle>
          <a:p>
            <a:fld id="{7F98A67E-347A-42A1-BA3F-9082156B04B3}" type="slidenum">
              <a:rPr lang="en-US" smtClean="0"/>
              <a:t>‹#›</a:t>
            </a:fld>
            <a:endParaRPr lang="en-US"/>
          </a:p>
        </p:txBody>
      </p:sp>
    </p:spTree>
    <p:extLst>
      <p:ext uri="{BB962C8B-B14F-4D97-AF65-F5344CB8AC3E}">
        <p14:creationId xmlns:p14="http://schemas.microsoft.com/office/powerpoint/2010/main" val="64951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8A67E-347A-42A1-BA3F-9082156B04B3}" type="slidenum">
              <a:rPr lang="en-US" smtClean="0"/>
              <a:t>16</a:t>
            </a:fld>
            <a:endParaRPr lang="en-US"/>
          </a:p>
        </p:txBody>
      </p:sp>
    </p:spTree>
    <p:extLst>
      <p:ext uri="{BB962C8B-B14F-4D97-AF65-F5344CB8AC3E}">
        <p14:creationId xmlns:p14="http://schemas.microsoft.com/office/powerpoint/2010/main" val="1307000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8A67E-347A-42A1-BA3F-9082156B04B3}" type="slidenum">
              <a:rPr lang="en-US" smtClean="0"/>
              <a:t>22</a:t>
            </a:fld>
            <a:endParaRPr lang="en-US"/>
          </a:p>
        </p:txBody>
      </p:sp>
    </p:spTree>
    <p:extLst>
      <p:ext uri="{BB962C8B-B14F-4D97-AF65-F5344CB8AC3E}">
        <p14:creationId xmlns:p14="http://schemas.microsoft.com/office/powerpoint/2010/main" val="577557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8A67E-347A-42A1-BA3F-9082156B04B3}" type="slidenum">
              <a:rPr lang="en-US" smtClean="0"/>
              <a:t>23</a:t>
            </a:fld>
            <a:endParaRPr lang="en-US"/>
          </a:p>
        </p:txBody>
      </p:sp>
    </p:spTree>
    <p:extLst>
      <p:ext uri="{BB962C8B-B14F-4D97-AF65-F5344CB8AC3E}">
        <p14:creationId xmlns:p14="http://schemas.microsoft.com/office/powerpoint/2010/main" val="3337534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քանի որ այդ հակազդումները կնպաստեն մարդու՝ իրեն չհասկացված և չընդունված զգալուն, արդյունքում՝ նրա պաշտպանական մեխանիզմների ուժեղացմանը:</a:t>
            </a:r>
            <a:endParaRPr lang="ru-RU" sz="1200" dirty="0"/>
          </a:p>
          <a:p>
            <a:endParaRPr lang="hy-AM" dirty="0"/>
          </a:p>
          <a:p>
            <a:r>
              <a:rPr lang="hy-AM" dirty="0"/>
              <a:t>Վստահության ձեռքբերման և պահպանման կարևորագույն պայմաններից է գաղտնապահության սկզբունքին հետևելը</a:t>
            </a:r>
          </a:p>
          <a:p>
            <a:pPr marL="0" marR="0" indent="0" algn="l" defTabSz="914400" rtl="0" eaLnBrk="1" fontAlgn="auto" latinLnBrk="0" hangingPunct="1">
              <a:lnSpc>
                <a:spcPct val="100000"/>
              </a:lnSpc>
              <a:spcBef>
                <a:spcPts val="0"/>
              </a:spcBef>
              <a:spcAft>
                <a:spcPts val="0"/>
              </a:spcAft>
              <a:buClrTx/>
              <a:buSzTx/>
              <a:buFontTx/>
              <a:buNone/>
              <a:tabLst/>
              <a:defRPr/>
            </a:pPr>
            <a:endParaRPr lang="hy-AM"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Օգնություն ցուցաբերելիս հաշվի առեք տարիքով, սեռով, ավանդույթներով, մշակույթով, կրոնով պայմանավորված առանձնահատկությունները:</a:t>
            </a:r>
            <a:endParaRPr lang="ru-RU" sz="1200" dirty="0"/>
          </a:p>
          <a:p>
            <a:endParaRPr lang="en-US" dirty="0"/>
          </a:p>
        </p:txBody>
      </p:sp>
      <p:sp>
        <p:nvSpPr>
          <p:cNvPr id="4" name="Slide Number Placeholder 3"/>
          <p:cNvSpPr>
            <a:spLocks noGrp="1"/>
          </p:cNvSpPr>
          <p:nvPr>
            <p:ph type="sldNum" sz="quarter" idx="10"/>
          </p:nvPr>
        </p:nvSpPr>
        <p:spPr/>
        <p:txBody>
          <a:bodyPr/>
          <a:lstStyle/>
          <a:p>
            <a:fld id="{7F98A67E-347A-42A1-BA3F-9082156B04B3}" type="slidenum">
              <a:rPr lang="en-US" smtClean="0"/>
              <a:t>26</a:t>
            </a:fld>
            <a:endParaRPr lang="en-US"/>
          </a:p>
        </p:txBody>
      </p:sp>
    </p:spTree>
    <p:extLst>
      <p:ext uri="{BB962C8B-B14F-4D97-AF65-F5344CB8AC3E}">
        <p14:creationId xmlns:p14="http://schemas.microsoft.com/office/powerpoint/2010/main" val="1840151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2E84C4-44E5-4E6F-8FA8-63512684161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3D0F467A-792C-46E6-91F1-E54E186547A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56445612-5143-4743-AEF6-005803918270}"/>
              </a:ext>
            </a:extLst>
          </p:cNvPr>
          <p:cNvSpPr>
            <a:spLocks noGrp="1"/>
          </p:cNvSpPr>
          <p:nvPr>
            <p:ph type="dt" sz="half" idx="10"/>
          </p:nvPr>
        </p:nvSpPr>
        <p:spPr/>
        <p:txBody>
          <a:bodyPr/>
          <a:lstStyle/>
          <a:p>
            <a:fld id="{EBD42710-6F7F-4463-8A83-3B65EB06DF89}" type="datetime1">
              <a:rPr lang="en-US" smtClean="0"/>
              <a:t>07-Apr-20</a:t>
            </a:fld>
            <a:endParaRPr lang="en-US"/>
          </a:p>
        </p:txBody>
      </p:sp>
      <p:sp>
        <p:nvSpPr>
          <p:cNvPr id="5" name="Footer Placeholder 4">
            <a:extLst>
              <a:ext uri="{FF2B5EF4-FFF2-40B4-BE49-F238E27FC236}">
                <a16:creationId xmlns="" xmlns:a16="http://schemas.microsoft.com/office/drawing/2014/main" id="{E4031794-F3B6-436E-B037-3C7FED990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88952CD-2405-4A03-90D6-7040F28F922C}"/>
              </a:ext>
            </a:extLst>
          </p:cNvPr>
          <p:cNvSpPr>
            <a:spLocks noGrp="1"/>
          </p:cNvSpPr>
          <p:nvPr>
            <p:ph type="sldNum" sz="quarter" idx="12"/>
          </p:nvPr>
        </p:nvSpPr>
        <p:spPr/>
        <p:txBody>
          <a:bodyPr/>
          <a:lstStyle/>
          <a:p>
            <a:fld id="{78332784-66BF-014A-8B23-05631AD9B0AD}" type="slidenum">
              <a:rPr lang="en-US" smtClean="0"/>
              <a:t>‹#›</a:t>
            </a:fld>
            <a:endParaRPr lang="en-US"/>
          </a:p>
        </p:txBody>
      </p:sp>
    </p:spTree>
    <p:extLst>
      <p:ext uri="{BB962C8B-B14F-4D97-AF65-F5344CB8AC3E}">
        <p14:creationId xmlns:p14="http://schemas.microsoft.com/office/powerpoint/2010/main" val="168863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880123-C478-424C-871B-D94F007680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01AF588-7E72-429B-8B9B-89C3BC627B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718425D-97F2-40BA-8DEC-996F9A588229}"/>
              </a:ext>
            </a:extLst>
          </p:cNvPr>
          <p:cNvSpPr>
            <a:spLocks noGrp="1"/>
          </p:cNvSpPr>
          <p:nvPr>
            <p:ph type="dt" sz="half" idx="10"/>
          </p:nvPr>
        </p:nvSpPr>
        <p:spPr/>
        <p:txBody>
          <a:bodyPr/>
          <a:lstStyle/>
          <a:p>
            <a:fld id="{ADB68026-F6C1-478A-9CAC-3F6DE97CBE2F}" type="datetime1">
              <a:rPr lang="en-US" smtClean="0"/>
              <a:t>07-Apr-20</a:t>
            </a:fld>
            <a:endParaRPr lang="en-US"/>
          </a:p>
        </p:txBody>
      </p:sp>
      <p:sp>
        <p:nvSpPr>
          <p:cNvPr id="5" name="Footer Placeholder 4">
            <a:extLst>
              <a:ext uri="{FF2B5EF4-FFF2-40B4-BE49-F238E27FC236}">
                <a16:creationId xmlns="" xmlns:a16="http://schemas.microsoft.com/office/drawing/2014/main" id="{3FE8F47C-BAA3-438B-B76F-9C5FCE147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D43CA48-79E7-4659-BEF8-A826CF363300}"/>
              </a:ext>
            </a:extLst>
          </p:cNvPr>
          <p:cNvSpPr>
            <a:spLocks noGrp="1"/>
          </p:cNvSpPr>
          <p:nvPr>
            <p:ph type="sldNum" sz="quarter" idx="12"/>
          </p:nvPr>
        </p:nvSpPr>
        <p:spPr/>
        <p:txBody>
          <a:bodyPr/>
          <a:lstStyle/>
          <a:p>
            <a:fld id="{78332784-66BF-014A-8B23-05631AD9B0AD}" type="slidenum">
              <a:rPr lang="en-US" smtClean="0"/>
              <a:t>‹#›</a:t>
            </a:fld>
            <a:endParaRPr lang="en-US"/>
          </a:p>
        </p:txBody>
      </p:sp>
    </p:spTree>
    <p:extLst>
      <p:ext uri="{BB962C8B-B14F-4D97-AF65-F5344CB8AC3E}">
        <p14:creationId xmlns:p14="http://schemas.microsoft.com/office/powerpoint/2010/main" val="2012495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513E86A-5198-4001-9A70-33CCC62D239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D8ACD5-9447-4D45-9611-7530111F800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001840-62E2-43DD-8E8A-87AF2F0B2020}"/>
              </a:ext>
            </a:extLst>
          </p:cNvPr>
          <p:cNvSpPr>
            <a:spLocks noGrp="1"/>
          </p:cNvSpPr>
          <p:nvPr>
            <p:ph type="dt" sz="half" idx="10"/>
          </p:nvPr>
        </p:nvSpPr>
        <p:spPr/>
        <p:txBody>
          <a:bodyPr/>
          <a:lstStyle/>
          <a:p>
            <a:fld id="{044B393B-645E-4BC2-98C1-A480AFAAB359}" type="datetime1">
              <a:rPr lang="en-US" smtClean="0"/>
              <a:t>07-Apr-20</a:t>
            </a:fld>
            <a:endParaRPr lang="en-US"/>
          </a:p>
        </p:txBody>
      </p:sp>
      <p:sp>
        <p:nvSpPr>
          <p:cNvPr id="5" name="Footer Placeholder 4">
            <a:extLst>
              <a:ext uri="{FF2B5EF4-FFF2-40B4-BE49-F238E27FC236}">
                <a16:creationId xmlns="" xmlns:a16="http://schemas.microsoft.com/office/drawing/2014/main" id="{205CBC2D-BC2E-41C8-8325-140D49BC3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54397F0-7AFC-409F-9A45-8FA534F16596}"/>
              </a:ext>
            </a:extLst>
          </p:cNvPr>
          <p:cNvSpPr>
            <a:spLocks noGrp="1"/>
          </p:cNvSpPr>
          <p:nvPr>
            <p:ph type="sldNum" sz="quarter" idx="12"/>
          </p:nvPr>
        </p:nvSpPr>
        <p:spPr/>
        <p:txBody>
          <a:bodyPr/>
          <a:lstStyle/>
          <a:p>
            <a:fld id="{78332784-66BF-014A-8B23-05631AD9B0AD}" type="slidenum">
              <a:rPr lang="en-US" smtClean="0"/>
              <a:t>‹#›</a:t>
            </a:fld>
            <a:endParaRPr lang="en-US"/>
          </a:p>
        </p:txBody>
      </p:sp>
    </p:spTree>
    <p:extLst>
      <p:ext uri="{BB962C8B-B14F-4D97-AF65-F5344CB8AC3E}">
        <p14:creationId xmlns:p14="http://schemas.microsoft.com/office/powerpoint/2010/main" val="2799461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BBF844-2AD6-4154-B6CB-DB875DBA5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15E807-B00C-42FB-9E5C-08907C196E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600573-FA4A-450A-B15A-149A3CFA022A}"/>
              </a:ext>
            </a:extLst>
          </p:cNvPr>
          <p:cNvSpPr>
            <a:spLocks noGrp="1"/>
          </p:cNvSpPr>
          <p:nvPr>
            <p:ph type="dt" sz="half" idx="10"/>
          </p:nvPr>
        </p:nvSpPr>
        <p:spPr/>
        <p:txBody>
          <a:bodyPr/>
          <a:lstStyle/>
          <a:p>
            <a:fld id="{ED4E37FB-09E1-4919-BBD1-3FCA55D377F9}" type="datetime1">
              <a:rPr lang="en-US" smtClean="0"/>
              <a:t>07-Apr-20</a:t>
            </a:fld>
            <a:endParaRPr lang="en-US"/>
          </a:p>
        </p:txBody>
      </p:sp>
      <p:sp>
        <p:nvSpPr>
          <p:cNvPr id="5" name="Footer Placeholder 4">
            <a:extLst>
              <a:ext uri="{FF2B5EF4-FFF2-40B4-BE49-F238E27FC236}">
                <a16:creationId xmlns="" xmlns:a16="http://schemas.microsoft.com/office/drawing/2014/main" id="{867A0FAC-B118-4181-B6B9-AFA8CE49C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47E5A50-3DA0-4E33-9AE5-86C57FA8709F}"/>
              </a:ext>
            </a:extLst>
          </p:cNvPr>
          <p:cNvSpPr>
            <a:spLocks noGrp="1"/>
          </p:cNvSpPr>
          <p:nvPr>
            <p:ph type="sldNum" sz="quarter" idx="12"/>
          </p:nvPr>
        </p:nvSpPr>
        <p:spPr/>
        <p:txBody>
          <a:bodyPr/>
          <a:lstStyle/>
          <a:p>
            <a:fld id="{78332784-66BF-014A-8B23-05631AD9B0AD}" type="slidenum">
              <a:rPr lang="en-US" smtClean="0"/>
              <a:t>‹#›</a:t>
            </a:fld>
            <a:endParaRPr lang="en-US"/>
          </a:p>
        </p:txBody>
      </p:sp>
    </p:spTree>
    <p:extLst>
      <p:ext uri="{BB962C8B-B14F-4D97-AF65-F5344CB8AC3E}">
        <p14:creationId xmlns:p14="http://schemas.microsoft.com/office/powerpoint/2010/main" val="372779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AA6E5A-8148-43A8-BE80-3E01DB1AC73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B92583A9-676C-4999-A5B3-242D4FC7425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5E91D74-44B9-481F-BBEB-456F3611977A}"/>
              </a:ext>
            </a:extLst>
          </p:cNvPr>
          <p:cNvSpPr>
            <a:spLocks noGrp="1"/>
          </p:cNvSpPr>
          <p:nvPr>
            <p:ph type="dt" sz="half" idx="10"/>
          </p:nvPr>
        </p:nvSpPr>
        <p:spPr/>
        <p:txBody>
          <a:bodyPr/>
          <a:lstStyle/>
          <a:p>
            <a:fld id="{C69A58CD-B02C-4A51-B12C-42A35DF52A9D}" type="datetime1">
              <a:rPr lang="en-US" smtClean="0"/>
              <a:t>07-Apr-20</a:t>
            </a:fld>
            <a:endParaRPr lang="en-US"/>
          </a:p>
        </p:txBody>
      </p:sp>
      <p:sp>
        <p:nvSpPr>
          <p:cNvPr id="5" name="Footer Placeholder 4">
            <a:extLst>
              <a:ext uri="{FF2B5EF4-FFF2-40B4-BE49-F238E27FC236}">
                <a16:creationId xmlns="" xmlns:a16="http://schemas.microsoft.com/office/drawing/2014/main" id="{93BA9E0F-0505-4730-A51C-E91564CE9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56BD307-14B9-4E9F-98BE-CA6F6554F3DF}"/>
              </a:ext>
            </a:extLst>
          </p:cNvPr>
          <p:cNvSpPr>
            <a:spLocks noGrp="1"/>
          </p:cNvSpPr>
          <p:nvPr>
            <p:ph type="sldNum" sz="quarter" idx="12"/>
          </p:nvPr>
        </p:nvSpPr>
        <p:spPr/>
        <p:txBody>
          <a:bodyPr/>
          <a:lstStyle/>
          <a:p>
            <a:fld id="{78332784-66BF-014A-8B23-05631AD9B0AD}" type="slidenum">
              <a:rPr lang="en-US" smtClean="0"/>
              <a:t>‹#›</a:t>
            </a:fld>
            <a:endParaRPr lang="en-US"/>
          </a:p>
        </p:txBody>
      </p:sp>
    </p:spTree>
    <p:extLst>
      <p:ext uri="{BB962C8B-B14F-4D97-AF65-F5344CB8AC3E}">
        <p14:creationId xmlns:p14="http://schemas.microsoft.com/office/powerpoint/2010/main" val="2095230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667776-1C00-472B-AB66-A1A0C2DD6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32220B9-FCBD-495A-A81D-9C526586251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C20B82D-5D91-4DF6-9A26-49866B56746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9D4D74A-898C-49B0-936B-6F21FBD29D25}"/>
              </a:ext>
            </a:extLst>
          </p:cNvPr>
          <p:cNvSpPr>
            <a:spLocks noGrp="1"/>
          </p:cNvSpPr>
          <p:nvPr>
            <p:ph type="dt" sz="half" idx="10"/>
          </p:nvPr>
        </p:nvSpPr>
        <p:spPr/>
        <p:txBody>
          <a:bodyPr/>
          <a:lstStyle/>
          <a:p>
            <a:fld id="{0142BFBB-C12C-4F55-944B-9DD96C838B87}" type="datetime1">
              <a:rPr lang="en-US" smtClean="0"/>
              <a:t>07-Apr-20</a:t>
            </a:fld>
            <a:endParaRPr lang="en-US"/>
          </a:p>
        </p:txBody>
      </p:sp>
      <p:sp>
        <p:nvSpPr>
          <p:cNvPr id="6" name="Footer Placeholder 5">
            <a:extLst>
              <a:ext uri="{FF2B5EF4-FFF2-40B4-BE49-F238E27FC236}">
                <a16:creationId xmlns="" xmlns:a16="http://schemas.microsoft.com/office/drawing/2014/main" id="{16D18E73-6E8B-403B-8237-8EBFA7DB4D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8B991C1-1774-4490-A3A2-DA776C911C62}"/>
              </a:ext>
            </a:extLst>
          </p:cNvPr>
          <p:cNvSpPr>
            <a:spLocks noGrp="1"/>
          </p:cNvSpPr>
          <p:nvPr>
            <p:ph type="sldNum" sz="quarter" idx="12"/>
          </p:nvPr>
        </p:nvSpPr>
        <p:spPr/>
        <p:txBody>
          <a:bodyPr/>
          <a:lstStyle/>
          <a:p>
            <a:fld id="{78332784-66BF-014A-8B23-05631AD9B0AD}" type="slidenum">
              <a:rPr lang="en-US" smtClean="0"/>
              <a:t>‹#›</a:t>
            </a:fld>
            <a:endParaRPr lang="en-US"/>
          </a:p>
        </p:txBody>
      </p:sp>
    </p:spTree>
    <p:extLst>
      <p:ext uri="{BB962C8B-B14F-4D97-AF65-F5344CB8AC3E}">
        <p14:creationId xmlns:p14="http://schemas.microsoft.com/office/powerpoint/2010/main" val="3688106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90F477-415C-419B-A8C3-48DB71C30D3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3A7CE2A-995C-4505-9493-356D8611B3F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0E19690-E71B-4B04-A3E1-D5A48CC3F35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0C01F5A-DDE8-4E42-8DDB-896E078D6E0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12D0C31-9D03-4DEA-B794-2DC736D2622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5811553-8438-4340-8544-6BACF67E8E6A}"/>
              </a:ext>
            </a:extLst>
          </p:cNvPr>
          <p:cNvSpPr>
            <a:spLocks noGrp="1"/>
          </p:cNvSpPr>
          <p:nvPr>
            <p:ph type="dt" sz="half" idx="10"/>
          </p:nvPr>
        </p:nvSpPr>
        <p:spPr/>
        <p:txBody>
          <a:bodyPr/>
          <a:lstStyle/>
          <a:p>
            <a:fld id="{96BAA959-2B53-4AC9-BC98-F43707597A78}" type="datetime1">
              <a:rPr lang="en-US" smtClean="0"/>
              <a:t>07-Apr-20</a:t>
            </a:fld>
            <a:endParaRPr lang="en-US"/>
          </a:p>
        </p:txBody>
      </p:sp>
      <p:sp>
        <p:nvSpPr>
          <p:cNvPr id="8" name="Footer Placeholder 7">
            <a:extLst>
              <a:ext uri="{FF2B5EF4-FFF2-40B4-BE49-F238E27FC236}">
                <a16:creationId xmlns="" xmlns:a16="http://schemas.microsoft.com/office/drawing/2014/main" id="{E69E3F42-D159-49A4-887B-625A96FE5B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5400E38-2E17-4CDE-ADBF-BA613F5F6872}"/>
              </a:ext>
            </a:extLst>
          </p:cNvPr>
          <p:cNvSpPr>
            <a:spLocks noGrp="1"/>
          </p:cNvSpPr>
          <p:nvPr>
            <p:ph type="sldNum" sz="quarter" idx="12"/>
          </p:nvPr>
        </p:nvSpPr>
        <p:spPr/>
        <p:txBody>
          <a:bodyPr/>
          <a:lstStyle/>
          <a:p>
            <a:fld id="{78332784-66BF-014A-8B23-05631AD9B0AD}" type="slidenum">
              <a:rPr lang="en-US" smtClean="0"/>
              <a:t>‹#›</a:t>
            </a:fld>
            <a:endParaRPr lang="en-US"/>
          </a:p>
        </p:txBody>
      </p:sp>
    </p:spTree>
    <p:extLst>
      <p:ext uri="{BB962C8B-B14F-4D97-AF65-F5344CB8AC3E}">
        <p14:creationId xmlns:p14="http://schemas.microsoft.com/office/powerpoint/2010/main" val="1792002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3DD406-3B12-4CE0-A5BC-11AF9F5F9E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57DB95F-3D4F-4A16-8DED-572453105D3F}"/>
              </a:ext>
            </a:extLst>
          </p:cNvPr>
          <p:cNvSpPr>
            <a:spLocks noGrp="1"/>
          </p:cNvSpPr>
          <p:nvPr>
            <p:ph type="dt" sz="half" idx="10"/>
          </p:nvPr>
        </p:nvSpPr>
        <p:spPr/>
        <p:txBody>
          <a:bodyPr/>
          <a:lstStyle/>
          <a:p>
            <a:fld id="{E16AF035-1326-424C-ACCD-0C1CA23E7972}" type="datetime1">
              <a:rPr lang="en-US" smtClean="0"/>
              <a:t>07-Apr-20</a:t>
            </a:fld>
            <a:endParaRPr lang="en-US"/>
          </a:p>
        </p:txBody>
      </p:sp>
      <p:sp>
        <p:nvSpPr>
          <p:cNvPr id="4" name="Footer Placeholder 3">
            <a:extLst>
              <a:ext uri="{FF2B5EF4-FFF2-40B4-BE49-F238E27FC236}">
                <a16:creationId xmlns="" xmlns:a16="http://schemas.microsoft.com/office/drawing/2014/main" id="{6F959CC2-2034-418C-95C3-BED624857F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616EA1E-6CE6-44AE-9EDA-F49857AA77DE}"/>
              </a:ext>
            </a:extLst>
          </p:cNvPr>
          <p:cNvSpPr>
            <a:spLocks noGrp="1"/>
          </p:cNvSpPr>
          <p:nvPr>
            <p:ph type="sldNum" sz="quarter" idx="12"/>
          </p:nvPr>
        </p:nvSpPr>
        <p:spPr/>
        <p:txBody>
          <a:bodyPr/>
          <a:lstStyle/>
          <a:p>
            <a:fld id="{78332784-66BF-014A-8B23-05631AD9B0AD}" type="slidenum">
              <a:rPr lang="en-US" smtClean="0"/>
              <a:t>‹#›</a:t>
            </a:fld>
            <a:endParaRPr lang="en-US"/>
          </a:p>
        </p:txBody>
      </p:sp>
    </p:spTree>
    <p:extLst>
      <p:ext uri="{BB962C8B-B14F-4D97-AF65-F5344CB8AC3E}">
        <p14:creationId xmlns:p14="http://schemas.microsoft.com/office/powerpoint/2010/main" val="2831532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75C8962-1376-4714-BBF7-CB348B4344BE}"/>
              </a:ext>
            </a:extLst>
          </p:cNvPr>
          <p:cNvSpPr>
            <a:spLocks noGrp="1"/>
          </p:cNvSpPr>
          <p:nvPr>
            <p:ph type="dt" sz="half" idx="10"/>
          </p:nvPr>
        </p:nvSpPr>
        <p:spPr/>
        <p:txBody>
          <a:bodyPr/>
          <a:lstStyle/>
          <a:p>
            <a:fld id="{1A6D555F-584D-42D1-B4E5-9045E1E600B4}" type="datetime1">
              <a:rPr lang="en-US" smtClean="0"/>
              <a:t>07-Apr-20</a:t>
            </a:fld>
            <a:endParaRPr lang="en-US"/>
          </a:p>
        </p:txBody>
      </p:sp>
      <p:sp>
        <p:nvSpPr>
          <p:cNvPr id="3" name="Footer Placeholder 2">
            <a:extLst>
              <a:ext uri="{FF2B5EF4-FFF2-40B4-BE49-F238E27FC236}">
                <a16:creationId xmlns="" xmlns:a16="http://schemas.microsoft.com/office/drawing/2014/main" id="{3B34B1A1-F88F-4FAE-9FA4-CCC459E14B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770E4E1-E38F-463B-9216-78DBEEAFF7C9}"/>
              </a:ext>
            </a:extLst>
          </p:cNvPr>
          <p:cNvSpPr>
            <a:spLocks noGrp="1"/>
          </p:cNvSpPr>
          <p:nvPr>
            <p:ph type="sldNum" sz="quarter" idx="12"/>
          </p:nvPr>
        </p:nvSpPr>
        <p:spPr/>
        <p:txBody>
          <a:bodyPr/>
          <a:lstStyle/>
          <a:p>
            <a:fld id="{78332784-66BF-014A-8B23-05631AD9B0AD}" type="slidenum">
              <a:rPr lang="en-US" smtClean="0"/>
              <a:t>‹#›</a:t>
            </a:fld>
            <a:endParaRPr lang="en-US"/>
          </a:p>
        </p:txBody>
      </p:sp>
    </p:spTree>
    <p:extLst>
      <p:ext uri="{BB962C8B-B14F-4D97-AF65-F5344CB8AC3E}">
        <p14:creationId xmlns:p14="http://schemas.microsoft.com/office/powerpoint/2010/main" val="3995318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67A658-861A-412B-913E-7256F76EFF2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45116CD7-576C-4C20-8B09-10EC7426C7C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C0F53FE-1FA9-440E-AC41-C01C08F3ADC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9A1EE521-0C13-4650-8665-59DAEFF0FDB5}"/>
              </a:ext>
            </a:extLst>
          </p:cNvPr>
          <p:cNvSpPr>
            <a:spLocks noGrp="1"/>
          </p:cNvSpPr>
          <p:nvPr>
            <p:ph type="dt" sz="half" idx="10"/>
          </p:nvPr>
        </p:nvSpPr>
        <p:spPr/>
        <p:txBody>
          <a:bodyPr/>
          <a:lstStyle/>
          <a:p>
            <a:fld id="{BFF6E615-4EDA-403C-B822-D953B3DEBFA8}" type="datetime1">
              <a:rPr lang="en-US" smtClean="0"/>
              <a:t>07-Apr-20</a:t>
            </a:fld>
            <a:endParaRPr lang="en-US"/>
          </a:p>
        </p:txBody>
      </p:sp>
      <p:sp>
        <p:nvSpPr>
          <p:cNvPr id="6" name="Footer Placeholder 5">
            <a:extLst>
              <a:ext uri="{FF2B5EF4-FFF2-40B4-BE49-F238E27FC236}">
                <a16:creationId xmlns="" xmlns:a16="http://schemas.microsoft.com/office/drawing/2014/main" id="{93740686-55B6-4EE0-B915-CA5EC13222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C8EAC81-7725-4474-836E-724BFEFAA38A}"/>
              </a:ext>
            </a:extLst>
          </p:cNvPr>
          <p:cNvSpPr>
            <a:spLocks noGrp="1"/>
          </p:cNvSpPr>
          <p:nvPr>
            <p:ph type="sldNum" sz="quarter" idx="12"/>
          </p:nvPr>
        </p:nvSpPr>
        <p:spPr/>
        <p:txBody>
          <a:bodyPr/>
          <a:lstStyle/>
          <a:p>
            <a:fld id="{78332784-66BF-014A-8B23-05631AD9B0AD}" type="slidenum">
              <a:rPr lang="en-US" smtClean="0"/>
              <a:t>‹#›</a:t>
            </a:fld>
            <a:endParaRPr lang="en-US"/>
          </a:p>
        </p:txBody>
      </p:sp>
    </p:spTree>
    <p:extLst>
      <p:ext uri="{BB962C8B-B14F-4D97-AF65-F5344CB8AC3E}">
        <p14:creationId xmlns:p14="http://schemas.microsoft.com/office/powerpoint/2010/main" val="103858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73496E-5F90-4AF6-AE9B-C08628FEC0A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ED89A16F-0B43-4D6C-B3C8-AB831591AA1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942A6126-E7D5-41A9-B312-496567A5E9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FFB9BB8E-6E5B-4F30-A578-FD66A826FAB3}"/>
              </a:ext>
            </a:extLst>
          </p:cNvPr>
          <p:cNvSpPr>
            <a:spLocks noGrp="1"/>
          </p:cNvSpPr>
          <p:nvPr>
            <p:ph type="dt" sz="half" idx="10"/>
          </p:nvPr>
        </p:nvSpPr>
        <p:spPr/>
        <p:txBody>
          <a:bodyPr/>
          <a:lstStyle/>
          <a:p>
            <a:fld id="{7CC23E2C-14F8-410C-BDC6-4C857283CA56}" type="datetime1">
              <a:rPr lang="en-US" smtClean="0"/>
              <a:t>07-Apr-20</a:t>
            </a:fld>
            <a:endParaRPr lang="en-US"/>
          </a:p>
        </p:txBody>
      </p:sp>
      <p:sp>
        <p:nvSpPr>
          <p:cNvPr id="6" name="Footer Placeholder 5">
            <a:extLst>
              <a:ext uri="{FF2B5EF4-FFF2-40B4-BE49-F238E27FC236}">
                <a16:creationId xmlns="" xmlns:a16="http://schemas.microsoft.com/office/drawing/2014/main" id="{7901EAB8-23F1-4DBA-A32F-1BA23ABD8B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E9981F-B7BC-4761-9621-C34C28F80F0F}"/>
              </a:ext>
            </a:extLst>
          </p:cNvPr>
          <p:cNvSpPr>
            <a:spLocks noGrp="1"/>
          </p:cNvSpPr>
          <p:nvPr>
            <p:ph type="sldNum" sz="quarter" idx="12"/>
          </p:nvPr>
        </p:nvSpPr>
        <p:spPr/>
        <p:txBody>
          <a:bodyPr/>
          <a:lstStyle/>
          <a:p>
            <a:fld id="{78332784-66BF-014A-8B23-05631AD9B0AD}" type="slidenum">
              <a:rPr lang="en-US" smtClean="0"/>
              <a:t>‹#›</a:t>
            </a:fld>
            <a:endParaRPr lang="en-US"/>
          </a:p>
        </p:txBody>
      </p:sp>
    </p:spTree>
    <p:extLst>
      <p:ext uri="{BB962C8B-B14F-4D97-AF65-F5344CB8AC3E}">
        <p14:creationId xmlns:p14="http://schemas.microsoft.com/office/powerpoint/2010/main" val="1701314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ADD7933-8C7A-479B-8899-F33DE7A92A3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D76BD5F-94D1-47ED-9B0A-0EF38019A31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B89884-BB36-4463-9801-566FDA7FD66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6C66F2-C1D2-4FA5-A331-35D13467C0C8}" type="datetime1">
              <a:rPr lang="en-US" smtClean="0"/>
              <a:t>07-Apr-20</a:t>
            </a:fld>
            <a:endParaRPr lang="en-US"/>
          </a:p>
        </p:txBody>
      </p:sp>
      <p:sp>
        <p:nvSpPr>
          <p:cNvPr id="5" name="Footer Placeholder 4">
            <a:extLst>
              <a:ext uri="{FF2B5EF4-FFF2-40B4-BE49-F238E27FC236}">
                <a16:creationId xmlns="" xmlns:a16="http://schemas.microsoft.com/office/drawing/2014/main" id="{C219EC94-6C09-4D0E-9668-83BE5540E22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7228708A-798C-415B-94E5-3A625FF77F2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332784-66BF-014A-8B23-05631AD9B0AD}" type="slidenum">
              <a:rPr lang="en-US" smtClean="0"/>
              <a:t>‹#›</a:t>
            </a:fld>
            <a:endParaRPr lang="en-US"/>
          </a:p>
        </p:txBody>
      </p:sp>
    </p:spTree>
    <p:extLst>
      <p:ext uri="{BB962C8B-B14F-4D97-AF65-F5344CB8AC3E}">
        <p14:creationId xmlns:p14="http://schemas.microsoft.com/office/powerpoint/2010/main" val="78884679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28D37A-2EF2-4321-92C9-BF546F807C08}"/>
              </a:ext>
            </a:extLst>
          </p:cNvPr>
          <p:cNvSpPr>
            <a:spLocks noGrp="1"/>
          </p:cNvSpPr>
          <p:nvPr>
            <p:ph type="ctrTitle"/>
          </p:nvPr>
        </p:nvSpPr>
        <p:spPr>
          <a:xfrm>
            <a:off x="685801" y="1028701"/>
            <a:ext cx="7724774" cy="2249338"/>
          </a:xfrm>
        </p:spPr>
        <p:txBody>
          <a:bodyPr>
            <a:normAutofit/>
          </a:bodyPr>
          <a:lstStyle/>
          <a:p>
            <a:r>
              <a:rPr lang="en-US" sz="3600" dirty="0"/>
              <a:t>Վ</a:t>
            </a:r>
            <a:r>
              <a:rPr lang="hy-AM" sz="3600" dirty="0"/>
              <a:t>ե</a:t>
            </a:r>
            <a:r>
              <a:rPr lang="en-US" sz="3600" dirty="0"/>
              <a:t>ր</a:t>
            </a:r>
            <a:r>
              <a:rPr lang="hy-AM" sz="3600" dirty="0"/>
              <a:t>ա</a:t>
            </a:r>
            <a:r>
              <a:rPr lang="en-US" sz="3600" dirty="0"/>
              <a:t>պ</a:t>
            </a:r>
            <a:r>
              <a:rPr lang="hy-AM" sz="3600" dirty="0"/>
              <a:t>ա</a:t>
            </a:r>
            <a:r>
              <a:rPr lang="en-US" sz="3600" dirty="0"/>
              <a:t>տ</a:t>
            </a:r>
            <a:r>
              <a:rPr lang="hy-AM" sz="3600" dirty="0"/>
              <a:t>ր</a:t>
            </a:r>
            <a:r>
              <a:rPr lang="en-US" sz="3600" dirty="0"/>
              <a:t>ա</a:t>
            </a:r>
            <a:r>
              <a:rPr lang="hy-AM" sz="3600" dirty="0"/>
              <a:t>տ</a:t>
            </a:r>
            <a:r>
              <a:rPr lang="en-US" sz="3600" dirty="0"/>
              <a:t>ո</a:t>
            </a:r>
            <a:r>
              <a:rPr lang="hy-AM" sz="3600" dirty="0"/>
              <a:t>ւ</a:t>
            </a:r>
            <a:r>
              <a:rPr lang="en-US" sz="3600" dirty="0"/>
              <a:t>մ </a:t>
            </a:r>
            <a:r>
              <a:rPr lang="hy-AM" sz="3600" dirty="0"/>
              <a:t>Հ</a:t>
            </a:r>
            <a:r>
              <a:rPr lang="en-US" sz="3600" dirty="0"/>
              <a:t>ա</a:t>
            </a:r>
            <a:r>
              <a:rPr lang="hy-AM" sz="3600" dirty="0"/>
              <a:t>ն</a:t>
            </a:r>
            <a:r>
              <a:rPr lang="en-US" sz="3600" dirty="0"/>
              <a:t>ր</a:t>
            </a:r>
            <a:r>
              <a:rPr lang="hy-AM" sz="3600" dirty="0"/>
              <a:t>ա</a:t>
            </a:r>
            <a:r>
              <a:rPr lang="en-US" sz="3600" dirty="0"/>
              <a:t>յ</a:t>
            </a:r>
            <a:r>
              <a:rPr lang="hy-AM" sz="3600" dirty="0"/>
              <a:t>ի</a:t>
            </a:r>
            <a:r>
              <a:rPr lang="en-US" sz="3600" dirty="0"/>
              <a:t>ն </a:t>
            </a:r>
            <a:r>
              <a:rPr lang="hy-AM" sz="3600" dirty="0"/>
              <a:t>Պ</a:t>
            </a:r>
            <a:r>
              <a:rPr lang="en-US" sz="3600" dirty="0"/>
              <a:t>ա</a:t>
            </a:r>
            <a:r>
              <a:rPr lang="hy-AM" sz="3600" dirty="0"/>
              <a:t>շ</a:t>
            </a:r>
            <a:r>
              <a:rPr lang="en-US" sz="3600" dirty="0"/>
              <a:t>տ</a:t>
            </a:r>
            <a:r>
              <a:rPr lang="hy-AM" sz="3600" dirty="0"/>
              <a:t>պ</a:t>
            </a:r>
            <a:r>
              <a:rPr lang="en-US" sz="3600" dirty="0"/>
              <a:t>ա</a:t>
            </a:r>
            <a:r>
              <a:rPr lang="hy-AM" sz="3600" dirty="0"/>
              <a:t>ն</a:t>
            </a:r>
            <a:r>
              <a:rPr lang="en-US" sz="3600" dirty="0"/>
              <a:t>ն</a:t>
            </a:r>
            <a:r>
              <a:rPr lang="hy-AM" sz="3600" dirty="0"/>
              <a:t>ե</a:t>
            </a:r>
            <a:r>
              <a:rPr lang="en-US" sz="3600" dirty="0"/>
              <a:t>ր</a:t>
            </a:r>
            <a:r>
              <a:rPr lang="hy-AM" sz="3600" dirty="0"/>
              <a:t>ի</a:t>
            </a:r>
            <a:r>
              <a:rPr lang="en-US" sz="3600" dirty="0"/>
              <a:t> </a:t>
            </a:r>
            <a:r>
              <a:rPr lang="hy-AM" sz="3600" dirty="0"/>
              <a:t>հ</a:t>
            </a:r>
            <a:r>
              <a:rPr lang="en-US" sz="3600" dirty="0"/>
              <a:t>ա</a:t>
            </a:r>
            <a:r>
              <a:rPr lang="hy-AM" sz="3600" dirty="0"/>
              <a:t>մ</a:t>
            </a:r>
            <a:r>
              <a:rPr lang="en-US" sz="3600" dirty="0"/>
              <a:t>ա</a:t>
            </a:r>
            <a:r>
              <a:rPr lang="hy-AM" sz="3600" dirty="0"/>
              <a:t>ր</a:t>
            </a:r>
            <a:endParaRPr lang="en-US" sz="3600" dirty="0"/>
          </a:p>
        </p:txBody>
      </p:sp>
      <p:sp>
        <p:nvSpPr>
          <p:cNvPr id="3" name="Subtitle 2">
            <a:extLst>
              <a:ext uri="{FF2B5EF4-FFF2-40B4-BE49-F238E27FC236}">
                <a16:creationId xmlns="" xmlns:a16="http://schemas.microsoft.com/office/drawing/2014/main" id="{2470008D-DFFD-4213-B58D-F8A6003CA71E}"/>
              </a:ext>
            </a:extLst>
          </p:cNvPr>
          <p:cNvSpPr>
            <a:spLocks noGrp="1"/>
          </p:cNvSpPr>
          <p:nvPr>
            <p:ph type="subTitle" idx="1"/>
          </p:nvPr>
        </p:nvSpPr>
        <p:spPr>
          <a:xfrm>
            <a:off x="1265387" y="3440701"/>
            <a:ext cx="6858000" cy="1655762"/>
          </a:xfrm>
        </p:spPr>
        <p:txBody>
          <a:bodyPr/>
          <a:lstStyle/>
          <a:p>
            <a:pPr algn="r"/>
            <a:endParaRPr lang="en-US" dirty="0"/>
          </a:p>
          <a:p>
            <a:pPr algn="r"/>
            <a:endParaRPr lang="en-US" sz="1600" dirty="0" smtClean="0"/>
          </a:p>
          <a:p>
            <a:pPr algn="r"/>
            <a:r>
              <a:rPr lang="en-US" sz="1600" dirty="0" smtClean="0"/>
              <a:t>Ա</a:t>
            </a:r>
            <a:r>
              <a:rPr lang="hy-AM" sz="1600" dirty="0"/>
              <a:t>ր</a:t>
            </a:r>
            <a:r>
              <a:rPr lang="en-US" sz="1600" dirty="0"/>
              <a:t>մ</a:t>
            </a:r>
            <a:r>
              <a:rPr lang="hy-AM" sz="1600" dirty="0"/>
              <a:t>ի</a:t>
            </a:r>
            <a:r>
              <a:rPr lang="en-US" sz="1600" dirty="0"/>
              <a:t>դ</a:t>
            </a:r>
            <a:r>
              <a:rPr lang="hy-AM" sz="1600" dirty="0"/>
              <a:t>ա</a:t>
            </a:r>
            <a:r>
              <a:rPr lang="en-US" sz="1600" dirty="0"/>
              <a:t> </a:t>
            </a:r>
            <a:r>
              <a:rPr lang="en-US" sz="1600" dirty="0" err="1"/>
              <a:t>Զախարյան</a:t>
            </a:r>
            <a:endParaRPr lang="en-US" sz="1600" dirty="0"/>
          </a:p>
          <a:p>
            <a:pPr algn="r"/>
            <a:r>
              <a:rPr lang="en-US" sz="1600" dirty="0" err="1"/>
              <a:t>Սոնա</a:t>
            </a:r>
            <a:r>
              <a:rPr lang="en-US" sz="1600" dirty="0"/>
              <a:t> </a:t>
            </a:r>
            <a:r>
              <a:rPr lang="en-US" sz="1600" dirty="0" err="1"/>
              <a:t>Առաքելյան</a:t>
            </a:r>
            <a:endParaRPr lang="en-US" sz="1600" dirty="0"/>
          </a:p>
          <a:p>
            <a:pPr algn="r"/>
            <a:r>
              <a:rPr lang="en-US" sz="1600" dirty="0"/>
              <a:t>28.02.2020</a:t>
            </a:r>
          </a:p>
        </p:txBody>
      </p:sp>
      <p:sp>
        <p:nvSpPr>
          <p:cNvPr id="4" name="Slide Number Placeholder 3">
            <a:extLst>
              <a:ext uri="{FF2B5EF4-FFF2-40B4-BE49-F238E27FC236}">
                <a16:creationId xmlns="" xmlns:a16="http://schemas.microsoft.com/office/drawing/2014/main" id="{B414A651-FFD9-4037-881B-221E41E64BA8}"/>
              </a:ext>
            </a:extLst>
          </p:cNvPr>
          <p:cNvSpPr>
            <a:spLocks noGrp="1"/>
          </p:cNvSpPr>
          <p:nvPr>
            <p:ph type="sldNum" sz="quarter" idx="12"/>
          </p:nvPr>
        </p:nvSpPr>
        <p:spPr/>
        <p:txBody>
          <a:bodyPr/>
          <a:lstStyle/>
          <a:p>
            <a:fld id="{78332784-66BF-014A-8B23-05631AD9B0AD}" type="slidenum">
              <a:rPr lang="en-US" smtClean="0"/>
              <a:t>1</a:t>
            </a:fld>
            <a:endParaRPr lang="en-US"/>
          </a:p>
        </p:txBody>
      </p:sp>
      <p:pic>
        <p:nvPicPr>
          <p:cNvPr id="6" name="AUD-20200316-WA0000-868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62958" y="4436531"/>
            <a:ext cx="487363" cy="487363"/>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685801" y="882967"/>
            <a:ext cx="2396490" cy="610235"/>
          </a:xfrm>
          <a:prstGeom prst="rect">
            <a:avLst/>
          </a:prstGeom>
          <a:noFill/>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6913880" y="824864"/>
            <a:ext cx="1287145" cy="726440"/>
          </a:xfrm>
          <a:prstGeom prst="rect">
            <a:avLst/>
          </a:prstGeom>
          <a:noFill/>
        </p:spPr>
      </p:pic>
      <p:sp>
        <p:nvSpPr>
          <p:cNvPr id="9" name="Subtitle 2"/>
          <p:cNvSpPr txBox="1">
            <a:spLocks/>
          </p:cNvSpPr>
          <p:nvPr/>
        </p:nvSpPr>
        <p:spPr>
          <a:xfrm>
            <a:off x="952500" y="5907028"/>
            <a:ext cx="7239000" cy="6477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hy-AM" sz="1100" b="1" dirty="0" smtClean="0">
                <a:solidFill>
                  <a:schemeClr val="tx2">
                    <a:lumMod val="60000"/>
                    <a:lumOff val="40000"/>
                  </a:schemeClr>
                </a:solidFill>
                <a:latin typeface="Sylfaen" panose="010A0502050306030303" pitchFamily="18" charset="0"/>
              </a:rPr>
              <a:t>Սույն դասընթացը ֆինանսավորվել է «Գալուստ Կիւլպէնկեան» Հիմնարկութեան դրամաշնորհի շրջանակներում։ Այս կայքում/ուղեցույցում արտահայտված է հեղինակի դիրքորոշումը, որի համընկնումը «Գալուստ Կիւլպէնկեան» Հիմնարկութեան </a:t>
            </a:r>
            <a:r>
              <a:rPr lang="hy-AM" sz="1100" b="1" dirty="0">
                <a:solidFill>
                  <a:schemeClr val="tx2">
                    <a:lumMod val="60000"/>
                    <a:lumOff val="40000"/>
                  </a:schemeClr>
                </a:solidFill>
                <a:latin typeface="Sylfaen" panose="010A0502050306030303" pitchFamily="18" charset="0"/>
              </a:rPr>
              <a:t>հետ </a:t>
            </a:r>
            <a:r>
              <a:rPr lang="hy-AM" sz="1100" b="1" dirty="0" smtClean="0">
                <a:solidFill>
                  <a:schemeClr val="tx2">
                    <a:lumMod val="60000"/>
                    <a:lumOff val="40000"/>
                  </a:schemeClr>
                </a:solidFill>
                <a:latin typeface="Sylfaen" panose="010A0502050306030303" pitchFamily="18" charset="0"/>
              </a:rPr>
              <a:t>պարտադիր </a:t>
            </a:r>
            <a:r>
              <a:rPr lang="hy-AM" sz="1100" b="1" dirty="0">
                <a:solidFill>
                  <a:schemeClr val="tx2">
                    <a:lumMod val="60000"/>
                    <a:lumOff val="40000"/>
                  </a:schemeClr>
                </a:solidFill>
                <a:latin typeface="Sylfaen" panose="010A0502050306030303" pitchFamily="18" charset="0"/>
              </a:rPr>
              <a:t>չէ։ </a:t>
            </a:r>
            <a:endParaRPr lang="en-US" sz="1100" b="1" dirty="0">
              <a:solidFill>
                <a:schemeClr val="tx2">
                  <a:lumMod val="60000"/>
                  <a:lumOff val="40000"/>
                </a:schemeClr>
              </a:solidFill>
              <a:latin typeface="Sylfaen" panose="010A0502050306030303" pitchFamily="18" charset="0"/>
            </a:endParaRPr>
          </a:p>
        </p:txBody>
      </p:sp>
    </p:spTree>
    <p:extLst>
      <p:ext uri="{BB962C8B-B14F-4D97-AF65-F5344CB8AC3E}">
        <p14:creationId xmlns:p14="http://schemas.microsoft.com/office/powerpoint/2010/main" val="23621781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99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A4BA36-4CB8-4726-8EBC-972172BF8E72}"/>
              </a:ext>
            </a:extLst>
          </p:cNvPr>
          <p:cNvSpPr>
            <a:spLocks noGrp="1"/>
          </p:cNvSpPr>
          <p:nvPr>
            <p:ph type="title"/>
          </p:nvPr>
        </p:nvSpPr>
        <p:spPr/>
        <p:txBody>
          <a:bodyPr/>
          <a:lstStyle/>
          <a:p>
            <a:r>
              <a:rPr lang="hy-AM" altLang="en-US" sz="3600" b="1" dirty="0">
                <a:latin typeface="Sylfaen" panose="010A0502050306030303" pitchFamily="18" charset="0"/>
              </a:rPr>
              <a:t>Հ</a:t>
            </a:r>
            <a:r>
              <a:rPr lang="en-US" altLang="en-US" sz="3600" b="1" dirty="0">
                <a:latin typeface="Sylfaen" panose="010A0502050306030303" pitchFamily="18" charset="0"/>
              </a:rPr>
              <a:t>ա</a:t>
            </a:r>
            <a:r>
              <a:rPr lang="hy-AM" altLang="en-US" sz="3600" b="1" dirty="0">
                <a:latin typeface="Sylfaen" panose="010A0502050306030303" pitchFamily="18" charset="0"/>
              </a:rPr>
              <a:t>ղ</a:t>
            </a:r>
            <a:r>
              <a:rPr lang="en-US" altLang="en-US" sz="3600" b="1" dirty="0">
                <a:latin typeface="Sylfaen" panose="010A0502050306030303" pitchFamily="18" charset="0"/>
              </a:rPr>
              <a:t>ո</a:t>
            </a:r>
            <a:r>
              <a:rPr lang="hy-AM" altLang="en-US" sz="3600" b="1" dirty="0">
                <a:latin typeface="Sylfaen" panose="010A0502050306030303" pitchFamily="18" charset="0"/>
              </a:rPr>
              <a:t>ր</a:t>
            </a:r>
            <a:r>
              <a:rPr lang="en-US" altLang="en-US" sz="3600" b="1" dirty="0">
                <a:latin typeface="Sylfaen" panose="010A0502050306030303" pitchFamily="18" charset="0"/>
              </a:rPr>
              <a:t>դ</a:t>
            </a:r>
            <a:r>
              <a:rPr lang="hy-AM" altLang="en-US" sz="3600" b="1" dirty="0">
                <a:latin typeface="Sylfaen" panose="010A0502050306030303" pitchFamily="18" charset="0"/>
              </a:rPr>
              <a:t>ա</a:t>
            </a:r>
            <a:r>
              <a:rPr lang="en-US" altLang="en-US" sz="3600" b="1" dirty="0">
                <a:latin typeface="Sylfaen" panose="010A0502050306030303" pitchFamily="18" charset="0"/>
              </a:rPr>
              <a:t>կ</a:t>
            </a:r>
            <a:r>
              <a:rPr lang="hy-AM" altLang="en-US" sz="3600" b="1" dirty="0">
                <a:latin typeface="Sylfaen" panose="010A0502050306030303" pitchFamily="18" charset="0"/>
              </a:rPr>
              <a:t>ց</a:t>
            </a:r>
            <a:r>
              <a:rPr lang="en-US" altLang="en-US" sz="3600" b="1" dirty="0">
                <a:latin typeface="Sylfaen" panose="010A0502050306030303" pitchFamily="18" charset="0"/>
              </a:rPr>
              <a:t>մ</a:t>
            </a:r>
            <a:r>
              <a:rPr lang="hy-AM" altLang="en-US" sz="3600" b="1" dirty="0">
                <a:latin typeface="Sylfaen" panose="010A0502050306030303" pitchFamily="18" charset="0"/>
              </a:rPr>
              <a:t>ա</a:t>
            </a:r>
            <a:r>
              <a:rPr lang="en-US" altLang="en-US" sz="3600" b="1" dirty="0">
                <a:latin typeface="Sylfaen" panose="010A0502050306030303" pitchFamily="18" charset="0"/>
              </a:rPr>
              <a:t>ն </a:t>
            </a:r>
            <a:r>
              <a:rPr lang="hy-AM" altLang="en-US" sz="3600" b="1" dirty="0">
                <a:latin typeface="Sylfaen" panose="010A0502050306030303" pitchFamily="18" charset="0"/>
              </a:rPr>
              <a:t>գ</a:t>
            </a:r>
            <a:r>
              <a:rPr lang="en-US" altLang="en-US" sz="3600" b="1" dirty="0">
                <a:latin typeface="Sylfaen" panose="010A0502050306030303" pitchFamily="18" charset="0"/>
              </a:rPr>
              <a:t>ո</a:t>
            </a:r>
            <a:r>
              <a:rPr lang="hy-AM" altLang="en-US" sz="3600" b="1" dirty="0">
                <a:latin typeface="Sylfaen" panose="010A0502050306030303" pitchFamily="18" charset="0"/>
              </a:rPr>
              <a:t>ր</a:t>
            </a:r>
            <a:r>
              <a:rPr lang="en-US" altLang="en-US" sz="3600" b="1" dirty="0">
                <a:latin typeface="Sylfaen" panose="010A0502050306030303" pitchFamily="18" charset="0"/>
              </a:rPr>
              <a:t>ծ</a:t>
            </a:r>
            <a:r>
              <a:rPr lang="hy-AM" altLang="en-US" sz="3600" b="1" dirty="0">
                <a:latin typeface="Sylfaen" panose="010A0502050306030303" pitchFamily="18" charset="0"/>
              </a:rPr>
              <a:t>ա</a:t>
            </a:r>
            <a:r>
              <a:rPr lang="en-US" altLang="en-US" sz="3600" b="1" dirty="0">
                <a:latin typeface="Sylfaen" panose="010A0502050306030303" pitchFamily="18" charset="0"/>
              </a:rPr>
              <a:t>ռ</a:t>
            </a:r>
            <a:r>
              <a:rPr lang="hy-AM" altLang="en-US" sz="3600" b="1" dirty="0">
                <a:latin typeface="Sylfaen" panose="010A0502050306030303" pitchFamily="18" charset="0"/>
              </a:rPr>
              <a:t>ո</a:t>
            </a:r>
            <a:r>
              <a:rPr lang="en-US" altLang="en-US" sz="3600" b="1" dirty="0">
                <a:latin typeface="Sylfaen" panose="010A0502050306030303" pitchFamily="18" charset="0"/>
              </a:rPr>
              <a:t>ւ</a:t>
            </a:r>
            <a:r>
              <a:rPr lang="hy-AM" altLang="en-US" sz="3600" b="1" dirty="0">
                <a:latin typeface="Sylfaen" panose="010A0502050306030303" pitchFamily="18" charset="0"/>
              </a:rPr>
              <a:t>յ</a:t>
            </a:r>
            <a:r>
              <a:rPr lang="en-US" altLang="en-US" sz="3600" b="1" dirty="0" err="1">
                <a:latin typeface="Sylfaen" panose="010A0502050306030303" pitchFamily="18" charset="0"/>
              </a:rPr>
              <a:t>թները</a:t>
            </a:r>
            <a:r>
              <a:rPr lang="en-US" altLang="en-US" sz="3600" b="1" dirty="0">
                <a:latin typeface="Sylfaen" panose="010A0502050306030303" pitchFamily="18" charset="0"/>
              </a:rPr>
              <a:t/>
            </a:r>
            <a:br>
              <a:rPr lang="en-US" altLang="en-US" sz="3600" b="1" dirty="0">
                <a:latin typeface="Sylfaen" panose="010A0502050306030303" pitchFamily="18" charset="0"/>
              </a:rPr>
            </a:br>
            <a:endParaRPr lang="en-US" dirty="0"/>
          </a:p>
        </p:txBody>
      </p:sp>
      <p:sp>
        <p:nvSpPr>
          <p:cNvPr id="5122" name="Content Placeholder 2">
            <a:extLst>
              <a:ext uri="{FF2B5EF4-FFF2-40B4-BE49-F238E27FC236}">
                <a16:creationId xmlns="" xmlns:a16="http://schemas.microsoft.com/office/drawing/2014/main" id="{B49A0183-6302-4C2D-9C07-A260FE98B36A}"/>
              </a:ext>
            </a:extLst>
          </p:cNvPr>
          <p:cNvSpPr>
            <a:spLocks noGrp="1"/>
          </p:cNvSpPr>
          <p:nvPr>
            <p:ph idx="1"/>
          </p:nvPr>
        </p:nvSpPr>
        <p:spPr/>
        <p:txBody>
          <a:bodyPr>
            <a:normAutofit/>
          </a:bodyPr>
          <a:lstStyle/>
          <a:p>
            <a:pPr marL="0" indent="284163" eaLnBrk="1" hangingPunct="1">
              <a:buFontTx/>
              <a:buNone/>
            </a:pPr>
            <a:endParaRPr lang="en-US" altLang="en-US" sz="2800" b="1" dirty="0">
              <a:latin typeface="Sylfaen" panose="010A0502050306030303" pitchFamily="18" charset="0"/>
            </a:endParaRPr>
          </a:p>
          <a:p>
            <a:r>
              <a:rPr lang="hy-AM" altLang="en-US" sz="2800" b="1" dirty="0">
                <a:latin typeface="Sylfaen" panose="010A0502050306030303" pitchFamily="18" charset="0"/>
              </a:rPr>
              <a:t>Կ</a:t>
            </a:r>
            <a:r>
              <a:rPr lang="en-US" altLang="en-US" sz="2800" b="1" dirty="0">
                <a:latin typeface="Sylfaen" panose="010A0502050306030303" pitchFamily="18" charset="0"/>
              </a:rPr>
              <a:t>ո</a:t>
            </a:r>
            <a:r>
              <a:rPr lang="hy-AM" altLang="en-US" sz="2800" b="1" dirty="0">
                <a:latin typeface="Sylfaen" panose="010A0502050306030303" pitchFamily="18" charset="0"/>
              </a:rPr>
              <a:t>մ</a:t>
            </a:r>
            <a:r>
              <a:rPr lang="en-US" altLang="en-US" sz="2800" b="1" dirty="0">
                <a:latin typeface="Sylfaen" panose="010A0502050306030303" pitchFamily="18" charset="0"/>
              </a:rPr>
              <a:t>ո</a:t>
            </a:r>
            <a:r>
              <a:rPr lang="hy-AM" altLang="en-US" sz="2800" b="1" dirty="0">
                <a:latin typeface="Sylfaen" panose="010A0502050306030303" pitchFamily="18" charset="0"/>
              </a:rPr>
              <a:t>ւ</a:t>
            </a:r>
            <a:r>
              <a:rPr lang="en-US" altLang="en-US" sz="2800" b="1" dirty="0">
                <a:latin typeface="Sylfaen" panose="010A0502050306030303" pitchFamily="18" charset="0"/>
              </a:rPr>
              <a:t>ն</a:t>
            </a:r>
            <a:r>
              <a:rPr lang="hy-AM" altLang="en-US" sz="2800" b="1" dirty="0">
                <a:latin typeface="Sylfaen" panose="010A0502050306030303" pitchFamily="18" charset="0"/>
              </a:rPr>
              <a:t>ի</a:t>
            </a:r>
            <a:r>
              <a:rPr lang="en-US" altLang="en-US" sz="2800" b="1" dirty="0">
                <a:latin typeface="Sylfaen" panose="010A0502050306030303" pitchFamily="18" charset="0"/>
              </a:rPr>
              <a:t>կ</a:t>
            </a:r>
            <a:r>
              <a:rPr lang="hy-AM" altLang="en-US" sz="2800" b="1" dirty="0">
                <a:latin typeface="Sylfaen" panose="010A0502050306030303" pitchFamily="18" charset="0"/>
              </a:rPr>
              <a:t>ա</a:t>
            </a:r>
            <a:r>
              <a:rPr lang="en-US" altLang="en-US" sz="2800" b="1" dirty="0">
                <a:latin typeface="Sylfaen" panose="010A0502050306030303" pitchFamily="18" charset="0"/>
              </a:rPr>
              <a:t>տ</a:t>
            </a:r>
            <a:r>
              <a:rPr lang="hy-AM" altLang="en-US" sz="2800" b="1" dirty="0">
                <a:latin typeface="Sylfaen" panose="010A0502050306030303" pitchFamily="18" charset="0"/>
              </a:rPr>
              <a:t>ի</a:t>
            </a:r>
            <a:r>
              <a:rPr lang="en-US" altLang="en-US" sz="2800" b="1" dirty="0">
                <a:latin typeface="Sylfaen" panose="010A0502050306030303" pitchFamily="18" charset="0"/>
              </a:rPr>
              <a:t>վ</a:t>
            </a:r>
            <a:r>
              <a:rPr lang="hy-AM" altLang="en-US" sz="2800" b="1" dirty="0">
                <a:latin typeface="Sylfaen" panose="010A0502050306030303" pitchFamily="18" charset="0"/>
              </a:rPr>
              <a:t>՝</a:t>
            </a:r>
            <a:r>
              <a:rPr lang="en-US" altLang="en-US" sz="2800" b="1" dirty="0">
                <a:latin typeface="Sylfaen" panose="010A0502050306030303" pitchFamily="18" charset="0"/>
              </a:rPr>
              <a:t> </a:t>
            </a:r>
            <a:r>
              <a:rPr lang="hy-AM" altLang="en-US" sz="2800" dirty="0">
                <a:latin typeface="Sylfaen" panose="010A0502050306030303" pitchFamily="18" charset="0"/>
              </a:rPr>
              <a:t>տ</a:t>
            </a:r>
            <a:r>
              <a:rPr lang="en-US" altLang="en-US" sz="2800" dirty="0">
                <a:latin typeface="Sylfaen" panose="010A0502050306030303" pitchFamily="18" charset="0"/>
              </a:rPr>
              <a:t>ե</a:t>
            </a:r>
            <a:r>
              <a:rPr lang="hy-AM" altLang="en-US" sz="2800" dirty="0">
                <a:latin typeface="Sylfaen" panose="010A0502050306030303" pitchFamily="18" charset="0"/>
              </a:rPr>
              <a:t>ղ</a:t>
            </a:r>
            <a:r>
              <a:rPr lang="en-US" altLang="en-US" sz="2800" dirty="0">
                <a:latin typeface="Sylfaen" panose="010A0502050306030303" pitchFamily="18" charset="0"/>
              </a:rPr>
              <a:t>ե</a:t>
            </a:r>
            <a:r>
              <a:rPr lang="hy-AM" altLang="en-US" sz="2800" dirty="0">
                <a:latin typeface="Sylfaen" panose="010A0502050306030303" pitchFamily="18" charset="0"/>
              </a:rPr>
              <a:t>կ</a:t>
            </a:r>
            <a:r>
              <a:rPr lang="en-US" altLang="en-US" sz="2800" dirty="0">
                <a:latin typeface="Sylfaen" panose="010A0502050306030303" pitchFamily="18" charset="0"/>
              </a:rPr>
              <a:t>ա</a:t>
            </a:r>
            <a:r>
              <a:rPr lang="hy-AM" altLang="en-US" sz="2800" dirty="0">
                <a:latin typeface="Sylfaen" panose="010A0502050306030303" pitchFamily="18" charset="0"/>
              </a:rPr>
              <a:t>տ</a:t>
            </a:r>
            <a:r>
              <a:rPr lang="en-US" altLang="en-US" sz="2800" dirty="0">
                <a:latin typeface="Sylfaen" panose="010A0502050306030303" pitchFamily="18" charset="0"/>
              </a:rPr>
              <a:t>վ</a:t>
            </a:r>
            <a:r>
              <a:rPr lang="hy-AM" altLang="en-US" sz="2800" dirty="0">
                <a:latin typeface="Sylfaen" panose="010A0502050306030303" pitchFamily="18" charset="0"/>
              </a:rPr>
              <a:t>ո</a:t>
            </a:r>
            <a:r>
              <a:rPr lang="en-US" altLang="en-US" sz="2800" dirty="0">
                <a:latin typeface="Sylfaen" panose="010A0502050306030303" pitchFamily="18" charset="0"/>
              </a:rPr>
              <a:t>ւ</a:t>
            </a:r>
            <a:r>
              <a:rPr lang="hy-AM" altLang="en-US" sz="2800" dirty="0">
                <a:latin typeface="Sylfaen" panose="010A0502050306030303" pitchFamily="18" charset="0"/>
              </a:rPr>
              <a:t>թ</a:t>
            </a:r>
            <a:r>
              <a:rPr lang="en-US" altLang="en-US" sz="2800" dirty="0">
                <a:latin typeface="Sylfaen" panose="010A0502050306030303" pitchFamily="18" charset="0"/>
              </a:rPr>
              <a:t>յ</a:t>
            </a:r>
            <a:r>
              <a:rPr lang="hy-AM" altLang="en-US" sz="2800" dirty="0">
                <a:latin typeface="Sylfaen" panose="010A0502050306030303" pitchFamily="18" charset="0"/>
              </a:rPr>
              <a:t>ա</a:t>
            </a:r>
            <a:r>
              <a:rPr lang="en-US" altLang="en-US" sz="2800" dirty="0">
                <a:latin typeface="Sylfaen" panose="010A0502050306030303" pitchFamily="18" charset="0"/>
              </a:rPr>
              <a:t>ն </a:t>
            </a:r>
            <a:r>
              <a:rPr lang="hy-AM" altLang="en-US" sz="2800" dirty="0">
                <a:latin typeface="Sylfaen" panose="010A0502050306030303" pitchFamily="18" charset="0"/>
              </a:rPr>
              <a:t>փ</a:t>
            </a:r>
            <a:r>
              <a:rPr lang="en-US" altLang="en-US" sz="2800" dirty="0">
                <a:latin typeface="Sylfaen" panose="010A0502050306030303" pitchFamily="18" charset="0"/>
              </a:rPr>
              <a:t>ո</a:t>
            </a:r>
            <a:r>
              <a:rPr lang="hy-AM" altLang="en-US" sz="2800" dirty="0">
                <a:latin typeface="Sylfaen" panose="010A0502050306030303" pitchFamily="18" charset="0"/>
              </a:rPr>
              <a:t>խ</a:t>
            </a:r>
            <a:r>
              <a:rPr lang="en-US" altLang="en-US" sz="2800" dirty="0">
                <a:latin typeface="Sylfaen" panose="010A0502050306030303" pitchFamily="18" charset="0"/>
              </a:rPr>
              <a:t>ա</a:t>
            </a:r>
            <a:r>
              <a:rPr lang="hy-AM" altLang="en-US" sz="2800" dirty="0">
                <a:latin typeface="Sylfaen" panose="010A0502050306030303" pitchFamily="18" charset="0"/>
              </a:rPr>
              <a:t>ն</a:t>
            </a:r>
            <a:r>
              <a:rPr lang="en-US" altLang="en-US" sz="2800" dirty="0">
                <a:latin typeface="Sylfaen" panose="010A0502050306030303" pitchFamily="18" charset="0"/>
              </a:rPr>
              <a:t>ա</a:t>
            </a:r>
            <a:r>
              <a:rPr lang="hy-AM" altLang="en-US" sz="2800" dirty="0">
                <a:latin typeface="Sylfaen" panose="010A0502050306030303" pitchFamily="18" charset="0"/>
              </a:rPr>
              <a:t>կ</a:t>
            </a:r>
            <a:r>
              <a:rPr lang="en-US" altLang="en-US" sz="2800" dirty="0">
                <a:latin typeface="Sylfaen" panose="010A0502050306030303" pitchFamily="18" charset="0"/>
              </a:rPr>
              <a:t>ո</a:t>
            </a:r>
            <a:r>
              <a:rPr lang="hy-AM" altLang="en-US" sz="2800" dirty="0">
                <a:latin typeface="Sylfaen" panose="010A0502050306030303" pitchFamily="18" charset="0"/>
              </a:rPr>
              <a:t>ւ</a:t>
            </a:r>
            <a:r>
              <a:rPr lang="en-US" altLang="en-US" sz="2800" dirty="0">
                <a:latin typeface="Sylfaen" panose="010A0502050306030303" pitchFamily="18" charset="0"/>
              </a:rPr>
              <a:t>մ</a:t>
            </a:r>
          </a:p>
          <a:p>
            <a:endParaRPr lang="en-US" altLang="en-US" sz="2800" dirty="0">
              <a:latin typeface="Sylfaen" panose="010A0502050306030303" pitchFamily="18" charset="0"/>
            </a:endParaRPr>
          </a:p>
          <a:p>
            <a:r>
              <a:rPr lang="hy-AM" altLang="en-US" sz="2800" b="1" dirty="0">
                <a:latin typeface="Sylfaen" panose="010A0502050306030303" pitchFamily="18" charset="0"/>
              </a:rPr>
              <a:t>Ի</a:t>
            </a:r>
            <a:r>
              <a:rPr lang="en-US" altLang="en-US" sz="2800" b="1" dirty="0">
                <a:latin typeface="Sylfaen" panose="010A0502050306030303" pitchFamily="18" charset="0"/>
              </a:rPr>
              <a:t>ն</a:t>
            </a:r>
            <a:r>
              <a:rPr lang="hy-AM" altLang="en-US" sz="2800" b="1" dirty="0">
                <a:latin typeface="Sylfaen" panose="010A0502050306030303" pitchFamily="18" charset="0"/>
              </a:rPr>
              <a:t>տ</a:t>
            </a:r>
            <a:r>
              <a:rPr lang="en-US" altLang="en-US" sz="2800" b="1" dirty="0">
                <a:latin typeface="Sylfaen" panose="010A0502050306030303" pitchFamily="18" charset="0"/>
              </a:rPr>
              <a:t>ե</a:t>
            </a:r>
            <a:r>
              <a:rPr lang="hy-AM" altLang="en-US" sz="2800" b="1" dirty="0">
                <a:latin typeface="Sylfaen" panose="010A0502050306030303" pitchFamily="18" charset="0"/>
              </a:rPr>
              <a:t>ր</a:t>
            </a:r>
            <a:r>
              <a:rPr lang="en-US" altLang="en-US" sz="2800" b="1" dirty="0">
                <a:latin typeface="Sylfaen" panose="010A0502050306030303" pitchFamily="18" charset="0"/>
              </a:rPr>
              <a:t>ա</a:t>
            </a:r>
            <a:r>
              <a:rPr lang="hy-AM" altLang="en-US" sz="2800" b="1" dirty="0">
                <a:latin typeface="Sylfaen" panose="010A0502050306030303" pitchFamily="18" charset="0"/>
              </a:rPr>
              <a:t>կ</a:t>
            </a:r>
            <a:r>
              <a:rPr lang="en-US" altLang="en-US" sz="2800" b="1" dirty="0">
                <a:latin typeface="Sylfaen" panose="010A0502050306030303" pitchFamily="18" charset="0"/>
              </a:rPr>
              <a:t>տ</a:t>
            </a:r>
            <a:r>
              <a:rPr lang="hy-AM" altLang="en-US" sz="2800" b="1" dirty="0">
                <a:latin typeface="Sylfaen" panose="010A0502050306030303" pitchFamily="18" charset="0"/>
              </a:rPr>
              <a:t>ի</a:t>
            </a:r>
            <a:r>
              <a:rPr lang="en-US" altLang="en-US" sz="2800" b="1" dirty="0">
                <a:latin typeface="Sylfaen" panose="010A0502050306030303" pitchFamily="18" charset="0"/>
              </a:rPr>
              <a:t>վ</a:t>
            </a:r>
            <a:r>
              <a:rPr lang="hy-AM" altLang="en-US" sz="2800" b="1" dirty="0">
                <a:latin typeface="Sylfaen" panose="010A0502050306030303" pitchFamily="18" charset="0"/>
              </a:rPr>
              <a:t>՝</a:t>
            </a:r>
            <a:r>
              <a:rPr lang="en-US" altLang="en-US" sz="2800" b="1" dirty="0">
                <a:latin typeface="Sylfaen" panose="010A0502050306030303" pitchFamily="18" charset="0"/>
              </a:rPr>
              <a:t> </a:t>
            </a:r>
            <a:r>
              <a:rPr lang="en-US" altLang="en-US" sz="2800" dirty="0" err="1">
                <a:latin typeface="Sylfaen" panose="010A0502050306030303" pitchFamily="18" charset="0"/>
              </a:rPr>
              <a:t>գործունեության</a:t>
            </a:r>
            <a:r>
              <a:rPr lang="en-US" altLang="en-US" sz="2800" dirty="0">
                <a:latin typeface="Sylfaen" panose="010A0502050306030303" pitchFamily="18" charset="0"/>
              </a:rPr>
              <a:t> </a:t>
            </a:r>
            <a:r>
              <a:rPr lang="en-US" altLang="en-US" sz="2800" dirty="0" err="1">
                <a:latin typeface="Sylfaen" panose="010A0502050306030303" pitchFamily="18" charset="0"/>
              </a:rPr>
              <a:t>փոխանակում</a:t>
            </a:r>
            <a:endParaRPr lang="en-US" altLang="en-US" sz="2800" dirty="0">
              <a:latin typeface="Sylfaen" panose="010A0502050306030303" pitchFamily="18" charset="0"/>
            </a:endParaRPr>
          </a:p>
          <a:p>
            <a:endParaRPr lang="en-US" altLang="en-US" sz="2800" dirty="0">
              <a:latin typeface="Sylfaen" panose="010A0502050306030303" pitchFamily="18" charset="0"/>
            </a:endParaRPr>
          </a:p>
          <a:p>
            <a:r>
              <a:rPr lang="hy-AM" altLang="en-US" sz="2800" b="1" dirty="0">
                <a:latin typeface="Sylfaen" panose="010A0502050306030303" pitchFamily="18" charset="0"/>
              </a:rPr>
              <a:t>Պ</a:t>
            </a:r>
            <a:r>
              <a:rPr lang="en-US" altLang="en-US" sz="2800" b="1" dirty="0" err="1">
                <a:latin typeface="Sylfaen" panose="010A0502050306030303" pitchFamily="18" charset="0"/>
              </a:rPr>
              <a:t>երցեպտիկ</a:t>
            </a:r>
            <a:r>
              <a:rPr lang="hy-AM" altLang="en-US" sz="2800" b="1" dirty="0">
                <a:latin typeface="Sylfaen" panose="010A0502050306030303" pitchFamily="18" charset="0"/>
              </a:rPr>
              <a:t>՝</a:t>
            </a:r>
            <a:r>
              <a:rPr lang="en-US" altLang="en-US" sz="2800" b="1" dirty="0">
                <a:latin typeface="Sylfaen" panose="010A0502050306030303" pitchFamily="18" charset="0"/>
              </a:rPr>
              <a:t> </a:t>
            </a:r>
            <a:r>
              <a:rPr lang="hy-AM" altLang="en-US" sz="2800" dirty="0">
                <a:latin typeface="Sylfaen" panose="010A0502050306030303" pitchFamily="18" charset="0"/>
              </a:rPr>
              <a:t>հ</a:t>
            </a:r>
            <a:r>
              <a:rPr lang="en-US" altLang="en-US" sz="2800" dirty="0">
                <a:latin typeface="Sylfaen" panose="010A0502050306030303" pitchFamily="18" charset="0"/>
              </a:rPr>
              <a:t>ա</a:t>
            </a:r>
            <a:r>
              <a:rPr lang="hy-AM" altLang="en-US" sz="2800" dirty="0">
                <a:latin typeface="Sylfaen" panose="010A0502050306030303" pitchFamily="18" charset="0"/>
              </a:rPr>
              <a:t>ղ</a:t>
            </a:r>
            <a:r>
              <a:rPr lang="en-US" altLang="en-US" sz="2800" dirty="0">
                <a:latin typeface="Sylfaen" panose="010A0502050306030303" pitchFamily="18" charset="0"/>
              </a:rPr>
              <a:t>ո</a:t>
            </a:r>
            <a:r>
              <a:rPr lang="hy-AM" altLang="en-US" sz="2800" dirty="0">
                <a:latin typeface="Sylfaen" panose="010A0502050306030303" pitchFamily="18" charset="0"/>
              </a:rPr>
              <a:t>ր</a:t>
            </a:r>
            <a:r>
              <a:rPr lang="en-US" altLang="en-US" sz="2800" dirty="0">
                <a:latin typeface="Sylfaen" panose="010A0502050306030303" pitchFamily="18" charset="0"/>
              </a:rPr>
              <a:t>դ</a:t>
            </a:r>
            <a:r>
              <a:rPr lang="hy-AM" altLang="en-US" sz="2800" dirty="0">
                <a:latin typeface="Sylfaen" panose="010A0502050306030303" pitchFamily="18" charset="0"/>
              </a:rPr>
              <a:t>ա</a:t>
            </a:r>
            <a:r>
              <a:rPr lang="en-US" altLang="en-US" sz="2800" dirty="0">
                <a:latin typeface="Sylfaen" panose="010A0502050306030303" pitchFamily="18" charset="0"/>
              </a:rPr>
              <a:t>կ</a:t>
            </a:r>
            <a:r>
              <a:rPr lang="hy-AM" altLang="en-US" sz="2800" dirty="0">
                <a:latin typeface="Sylfaen" panose="010A0502050306030303" pitchFamily="18" charset="0"/>
              </a:rPr>
              <a:t>ց</a:t>
            </a:r>
            <a:r>
              <a:rPr lang="en-US" altLang="en-US" sz="2800" dirty="0">
                <a:latin typeface="Sylfaen" panose="010A0502050306030303" pitchFamily="18" charset="0"/>
              </a:rPr>
              <a:t>մ</a:t>
            </a:r>
            <a:r>
              <a:rPr lang="hy-AM" altLang="en-US" sz="2800" dirty="0">
                <a:latin typeface="Sylfaen" panose="010A0502050306030303" pitchFamily="18" charset="0"/>
              </a:rPr>
              <a:t>ա</a:t>
            </a:r>
            <a:r>
              <a:rPr lang="en-US" altLang="en-US" sz="2800" dirty="0">
                <a:latin typeface="Sylfaen" panose="010A0502050306030303" pitchFamily="18" charset="0"/>
              </a:rPr>
              <a:t>ն </a:t>
            </a:r>
            <a:r>
              <a:rPr lang="en-US" altLang="en-US" sz="2800" dirty="0" err="1">
                <a:latin typeface="Sylfaen" panose="010A0502050306030303" pitchFamily="18" charset="0"/>
              </a:rPr>
              <a:t>ժամանակ</a:t>
            </a:r>
            <a:r>
              <a:rPr lang="en-US" altLang="en-US" sz="2800" dirty="0">
                <a:latin typeface="Sylfaen" panose="010A0502050306030303" pitchFamily="18" charset="0"/>
              </a:rPr>
              <a:t> </a:t>
            </a:r>
            <a:r>
              <a:rPr lang="en-US" altLang="en-US" sz="2800" dirty="0" err="1">
                <a:latin typeface="Sylfaen" panose="010A0502050306030303" pitchFamily="18" charset="0"/>
              </a:rPr>
              <a:t>միմյանց</a:t>
            </a:r>
            <a:r>
              <a:rPr lang="en-US" altLang="en-US" sz="2800" dirty="0">
                <a:latin typeface="Sylfaen" panose="010A0502050306030303" pitchFamily="18" charset="0"/>
              </a:rPr>
              <a:t> </a:t>
            </a:r>
            <a:r>
              <a:rPr lang="en-US" altLang="en-US" sz="2800" dirty="0" err="1">
                <a:latin typeface="Sylfaen" panose="010A0502050306030303" pitchFamily="18" charset="0"/>
              </a:rPr>
              <a:t>ճանաչել</a:t>
            </a:r>
            <a:r>
              <a:rPr lang="hy-AM" altLang="en-US" sz="2800" dirty="0">
                <a:latin typeface="Sylfaen" panose="010A0502050306030303" pitchFamily="18" charset="0"/>
              </a:rPr>
              <a:t>ո</a:t>
            </a:r>
            <a:r>
              <a:rPr lang="en-US" altLang="en-US" sz="2800" dirty="0">
                <a:latin typeface="Sylfaen" panose="010A0502050306030303" pitchFamily="18" charset="0"/>
              </a:rPr>
              <a:t>ւ </a:t>
            </a:r>
            <a:r>
              <a:rPr lang="hy-AM" altLang="en-US" sz="2800" dirty="0">
                <a:latin typeface="Sylfaen" panose="010A0502050306030303" pitchFamily="18" charset="0"/>
              </a:rPr>
              <a:t>և</a:t>
            </a:r>
            <a:r>
              <a:rPr lang="en-US" altLang="en-US" sz="2800" dirty="0">
                <a:latin typeface="Sylfaen" panose="010A0502050306030303" pitchFamily="18" charset="0"/>
              </a:rPr>
              <a:t> </a:t>
            </a:r>
            <a:r>
              <a:rPr lang="hy-AM" altLang="en-US" sz="2800" dirty="0">
                <a:latin typeface="Sylfaen" panose="010A0502050306030303" pitchFamily="18" charset="0"/>
              </a:rPr>
              <a:t>ը</a:t>
            </a:r>
            <a:r>
              <a:rPr lang="en-US" altLang="en-US" sz="2800" dirty="0">
                <a:latin typeface="Sylfaen" panose="010A0502050306030303" pitchFamily="18" charset="0"/>
              </a:rPr>
              <a:t>ն</a:t>
            </a:r>
            <a:r>
              <a:rPr lang="hy-AM" altLang="en-US" sz="2800" dirty="0">
                <a:latin typeface="Sylfaen" panose="010A0502050306030303" pitchFamily="18" charset="0"/>
              </a:rPr>
              <a:t>կ</a:t>
            </a:r>
            <a:r>
              <a:rPr lang="en-US" altLang="en-US" sz="2800" dirty="0">
                <a:latin typeface="Sylfaen" panose="010A0502050306030303" pitchFamily="18" charset="0"/>
              </a:rPr>
              <a:t>ա</a:t>
            </a:r>
            <a:r>
              <a:rPr lang="hy-AM" altLang="en-US" sz="2800" dirty="0">
                <a:latin typeface="Sylfaen" panose="010A0502050306030303" pitchFamily="18" charset="0"/>
              </a:rPr>
              <a:t>լ</a:t>
            </a:r>
            <a:r>
              <a:rPr lang="en-US" altLang="en-US" sz="2800" dirty="0">
                <a:latin typeface="Sylfaen" panose="010A0502050306030303" pitchFamily="18" charset="0"/>
              </a:rPr>
              <a:t>ե</a:t>
            </a:r>
            <a:r>
              <a:rPr lang="hy-AM" altLang="en-US" sz="2800" dirty="0">
                <a:latin typeface="Sylfaen" panose="010A0502050306030303" pitchFamily="18" charset="0"/>
              </a:rPr>
              <a:t>լ</a:t>
            </a:r>
            <a:r>
              <a:rPr lang="en-US" altLang="en-US" sz="2800" dirty="0">
                <a:latin typeface="Sylfaen" panose="010A0502050306030303" pitchFamily="18" charset="0"/>
              </a:rPr>
              <a:t>ո</a:t>
            </a:r>
            <a:r>
              <a:rPr lang="hy-AM" altLang="en-US" sz="2800" dirty="0">
                <a:latin typeface="Sylfaen" panose="010A0502050306030303" pitchFamily="18" charset="0"/>
              </a:rPr>
              <a:t>ւ</a:t>
            </a:r>
            <a:r>
              <a:rPr lang="en-US" altLang="en-US" sz="2800" dirty="0">
                <a:latin typeface="Sylfaen" panose="010A0502050306030303" pitchFamily="18" charset="0"/>
              </a:rPr>
              <a:t> </a:t>
            </a:r>
            <a:r>
              <a:rPr lang="hy-AM" altLang="en-US" sz="2800" dirty="0">
                <a:latin typeface="Sylfaen" panose="010A0502050306030303" pitchFamily="18" charset="0"/>
              </a:rPr>
              <a:t>գ</a:t>
            </a:r>
            <a:r>
              <a:rPr lang="en-US" altLang="en-US" sz="2800" dirty="0">
                <a:latin typeface="Sylfaen" panose="010A0502050306030303" pitchFamily="18" charset="0"/>
              </a:rPr>
              <a:t>ո</a:t>
            </a:r>
            <a:r>
              <a:rPr lang="hy-AM" altLang="en-US" sz="2800" dirty="0">
                <a:latin typeface="Sylfaen" panose="010A0502050306030303" pitchFamily="18" charset="0"/>
              </a:rPr>
              <a:t>ր</a:t>
            </a:r>
            <a:r>
              <a:rPr lang="en-US" altLang="en-US" sz="2800" dirty="0">
                <a:latin typeface="Sylfaen" panose="010A0502050306030303" pitchFamily="18" charset="0"/>
              </a:rPr>
              <a:t>ծ</a:t>
            </a:r>
            <a:r>
              <a:rPr lang="hy-AM" altLang="en-US" sz="2800" dirty="0">
                <a:latin typeface="Sylfaen" panose="010A0502050306030303" pitchFamily="18" charset="0"/>
              </a:rPr>
              <a:t>ը</a:t>
            </a:r>
            <a:r>
              <a:rPr lang="en-US" altLang="en-US" sz="2800" dirty="0">
                <a:latin typeface="Sylfaen" panose="010A0502050306030303" pitchFamily="18" charset="0"/>
              </a:rPr>
              <a:t>ն</a:t>
            </a:r>
            <a:r>
              <a:rPr lang="hy-AM" altLang="en-US" sz="2800" dirty="0">
                <a:latin typeface="Sylfaen" panose="010A0502050306030303" pitchFamily="18" charset="0"/>
              </a:rPr>
              <a:t>թ</a:t>
            </a:r>
            <a:r>
              <a:rPr lang="en-US" altLang="en-US" sz="2800" dirty="0">
                <a:latin typeface="Sylfaen" panose="010A0502050306030303" pitchFamily="18" charset="0"/>
              </a:rPr>
              <a:t>ա</a:t>
            </a:r>
            <a:r>
              <a:rPr lang="hy-AM" altLang="en-US" sz="2800" dirty="0">
                <a:latin typeface="Sylfaen" panose="010A0502050306030303" pitchFamily="18" charset="0"/>
              </a:rPr>
              <a:t>ց</a:t>
            </a:r>
            <a:endParaRPr lang="en-US" altLang="en-US" sz="2800" dirty="0">
              <a:latin typeface="Sylfaen" panose="010A0502050306030303" pitchFamily="18" charset="0"/>
            </a:endParaRPr>
          </a:p>
          <a:p>
            <a:pPr marL="0" indent="0" eaLnBrk="1" hangingPunct="1">
              <a:buClr>
                <a:srgbClr val="3E0015"/>
              </a:buClr>
              <a:buSzPct val="140000"/>
              <a:buNone/>
            </a:pPr>
            <a:endParaRPr lang="en-US" altLang="en-US" sz="2800" dirty="0">
              <a:latin typeface="Arial LatArm" panose="020B0604020202020204" pitchFamily="34" charset="0"/>
            </a:endParaRPr>
          </a:p>
        </p:txBody>
      </p:sp>
    </p:spTree>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y-AM" b="1" dirty="0">
                <a:latin typeface="Calibri" panose="020F0502020204030204" pitchFamily="34" charset="0"/>
                <a:cs typeface="Calibri" panose="020F0502020204030204" pitchFamily="34" charset="0"/>
              </a:rPr>
              <a:t>Հաղորդակցման տեսակները</a:t>
            </a:r>
            <a:endParaRPr lang="en-US" b="1" dirty="0">
              <a:latin typeface="Calibri" panose="020F0502020204030204" pitchFamily="34" charset="0"/>
              <a:cs typeface="Calibri" panose="020F0502020204030204" pitchFamily="34" charset="0"/>
            </a:endParaRPr>
          </a:p>
        </p:txBody>
      </p:sp>
      <p:sp>
        <p:nvSpPr>
          <p:cNvPr id="3" name="Content Placeholder 2"/>
          <p:cNvSpPr>
            <a:spLocks noGrp="1"/>
          </p:cNvSpPr>
          <p:nvPr>
            <p:ph sz="half" idx="1"/>
          </p:nvPr>
        </p:nvSpPr>
        <p:spPr>
          <a:xfrm>
            <a:off x="552931" y="2323508"/>
            <a:ext cx="3636980" cy="3530603"/>
          </a:xfrm>
        </p:spPr>
        <p:txBody>
          <a:bodyPr>
            <a:normAutofit/>
          </a:bodyPr>
          <a:lstStyle/>
          <a:p>
            <a:pPr>
              <a:buFont typeface="Wingdings" panose="05000000000000000000" pitchFamily="2" charset="2"/>
              <a:buChar char="q"/>
            </a:pPr>
            <a:r>
              <a:rPr lang="hy-AM" sz="2400" dirty="0">
                <a:latin typeface="Calibri" panose="020F0502020204030204" pitchFamily="34" charset="0"/>
                <a:cs typeface="Calibri" panose="020F0502020204030204" pitchFamily="34" charset="0"/>
              </a:rPr>
              <a:t>Խոսքային</a:t>
            </a:r>
          </a:p>
          <a:p>
            <a:pPr marL="0" indent="0">
              <a:buNone/>
            </a:pPr>
            <a:endParaRPr lang="en-US" dirty="0">
              <a:latin typeface="Calibri" panose="020F0502020204030204" pitchFamily="34" charset="0"/>
              <a:cs typeface="Calibri" panose="020F0502020204030204" pitchFamily="34" charset="0"/>
            </a:endParaRPr>
          </a:p>
        </p:txBody>
      </p:sp>
      <p:sp>
        <p:nvSpPr>
          <p:cNvPr id="9" name="Content Placeholder 8"/>
          <p:cNvSpPr>
            <a:spLocks noGrp="1"/>
          </p:cNvSpPr>
          <p:nvPr>
            <p:ph sz="half" idx="2"/>
          </p:nvPr>
        </p:nvSpPr>
        <p:spPr>
          <a:xfrm>
            <a:off x="5280661" y="2323511"/>
            <a:ext cx="3636980" cy="3530600"/>
          </a:xfrm>
        </p:spPr>
        <p:txBody>
          <a:bodyPr>
            <a:normAutofit/>
          </a:bodyPr>
          <a:lstStyle/>
          <a:p>
            <a:pPr>
              <a:buFont typeface="Wingdings" panose="05000000000000000000" pitchFamily="2" charset="2"/>
              <a:buChar char="q"/>
            </a:pPr>
            <a:r>
              <a:rPr lang="hy-AM" sz="2400" dirty="0">
                <a:latin typeface="Calibri" panose="020F0502020204030204" pitchFamily="34" charset="0"/>
                <a:cs typeface="Calibri" panose="020F0502020204030204" pitchFamily="34" charset="0"/>
              </a:rPr>
              <a:t>Ոչ խոսքային</a:t>
            </a:r>
          </a:p>
          <a:p>
            <a:pPr lvl="1">
              <a:buFont typeface="Wingdings" panose="05000000000000000000" pitchFamily="2" charset="2"/>
              <a:buChar char="§"/>
            </a:pPr>
            <a:r>
              <a:rPr lang="hy-AM" sz="2000" dirty="0">
                <a:latin typeface="Calibri" panose="020F0502020204030204" pitchFamily="34" charset="0"/>
                <a:cs typeface="Calibri" panose="020F0502020204030204" pitchFamily="34" charset="0"/>
              </a:rPr>
              <a:t>Դ</a:t>
            </a:r>
            <a:r>
              <a:rPr lang="ru-RU" sz="2000" dirty="0">
                <a:latin typeface="Calibri" panose="020F0502020204030204" pitchFamily="34" charset="0"/>
                <a:cs typeface="Calibri" panose="020F0502020204030204" pitchFamily="34" charset="0"/>
              </a:rPr>
              <a:t>իմախաղ</a:t>
            </a:r>
            <a:endParaRPr lang="hy-AM" sz="2000" dirty="0">
              <a:latin typeface="Calibri" panose="020F0502020204030204" pitchFamily="34" charset="0"/>
              <a:cs typeface="Calibri" panose="020F0502020204030204" pitchFamily="34" charset="0"/>
            </a:endParaRPr>
          </a:p>
          <a:p>
            <a:pPr lvl="1">
              <a:buFont typeface="Wingdings" panose="05000000000000000000" pitchFamily="2" charset="2"/>
              <a:buChar char="§"/>
            </a:pPr>
            <a:r>
              <a:rPr lang="hy-AM" sz="2000" dirty="0">
                <a:latin typeface="Calibri" panose="020F0502020204030204" pitchFamily="34" charset="0"/>
                <a:cs typeface="Calibri" panose="020F0502020204030204" pitchFamily="34" charset="0"/>
              </a:rPr>
              <a:t>Ժեստեր</a:t>
            </a:r>
          </a:p>
          <a:p>
            <a:pPr lvl="1">
              <a:buFont typeface="Wingdings" panose="05000000000000000000" pitchFamily="2" charset="2"/>
              <a:buChar char="§"/>
            </a:pPr>
            <a:r>
              <a:rPr lang="hy-AM" sz="2000" dirty="0">
                <a:latin typeface="Calibri" panose="020F0502020204030204" pitchFamily="34" charset="0"/>
                <a:cs typeface="Calibri" panose="020F0502020204030204" pitchFamily="34" charset="0"/>
              </a:rPr>
              <a:t>Ձայնի բարձրություն, հնչերանգ,դադարներ</a:t>
            </a:r>
          </a:p>
          <a:p>
            <a:pPr lvl="1">
              <a:buFont typeface="Wingdings" panose="05000000000000000000" pitchFamily="2" charset="2"/>
              <a:buChar char="§"/>
            </a:pPr>
            <a:r>
              <a:rPr lang="hy-AM" sz="2000" dirty="0">
                <a:latin typeface="Calibri" panose="020F0502020204030204" pitchFamily="34" charset="0"/>
                <a:cs typeface="Calibri" panose="020F0502020204030204" pitchFamily="34" charset="0"/>
              </a:rPr>
              <a:t>Կեցվածք, քայլվածք</a:t>
            </a:r>
          </a:p>
          <a:p>
            <a:pPr lvl="1">
              <a:buFont typeface="Wingdings" panose="05000000000000000000" pitchFamily="2" charset="2"/>
              <a:buChar char="§"/>
            </a:pPr>
            <a:r>
              <a:rPr lang="hy-AM" sz="2000" dirty="0">
                <a:latin typeface="Calibri" panose="020F0502020204030204" pitchFamily="34" charset="0"/>
                <a:cs typeface="Calibri" panose="020F0502020204030204" pitchFamily="34" charset="0"/>
              </a:rPr>
              <a:t>Հագուստ, սանրվածք</a:t>
            </a:r>
          </a:p>
          <a:p>
            <a:endParaRPr lang="en-US" dirty="0"/>
          </a:p>
        </p:txBody>
      </p:sp>
      <p:sp>
        <p:nvSpPr>
          <p:cNvPr id="5" name="Rectangle 4"/>
          <p:cNvSpPr/>
          <p:nvPr/>
        </p:nvSpPr>
        <p:spPr>
          <a:xfrm>
            <a:off x="339634" y="4687547"/>
            <a:ext cx="5394960" cy="1891287"/>
          </a:xfrm>
          <a:prstGeom prst="rect">
            <a:avLst/>
          </a:prstGeom>
        </p:spPr>
        <p:txBody>
          <a:bodyPr wrap="square">
            <a:spAutoFit/>
          </a:bodyPr>
          <a:lstStyle/>
          <a:p>
            <a:pPr>
              <a:lnSpc>
                <a:spcPct val="150000"/>
              </a:lnSpc>
            </a:pPr>
            <a:r>
              <a:rPr lang="hy-AM" sz="2000" dirty="0">
                <a:solidFill>
                  <a:schemeClr val="accent1"/>
                </a:solidFill>
                <a:latin typeface="Calibri" panose="020F0502020204030204" pitchFamily="34" charset="0"/>
                <a:ea typeface="Open Sans Extrabold" panose="020B0906030804020204" pitchFamily="34" charset="0"/>
                <a:cs typeface="Calibri" panose="020F0502020204030204" pitchFamily="34" charset="0"/>
              </a:rPr>
              <a:t>Դրանք </a:t>
            </a:r>
            <a:r>
              <a:rPr lang="ru-RU" sz="2000" dirty="0">
                <a:solidFill>
                  <a:schemeClr val="accent1"/>
                </a:solidFill>
                <a:latin typeface="Calibri" panose="020F0502020204030204" pitchFamily="34" charset="0"/>
                <a:ea typeface="Open Sans Extrabold" panose="020B0906030804020204" pitchFamily="34" charset="0"/>
                <a:cs typeface="Calibri" panose="020F0502020204030204" pitchFamily="34" charset="0"/>
              </a:rPr>
              <a:t>տեղեկատվություն են տալիս հաղորդակցվող անձանց  ապրումների, միմյանց նկատմամբ վերաբերմունքի, շփման բնույթի և ընթացքի մասին:</a:t>
            </a:r>
            <a:endParaRPr lang="en-US" sz="2000" dirty="0">
              <a:solidFill>
                <a:schemeClr val="accent1"/>
              </a:solidFill>
              <a:latin typeface="Calibri" panose="020F0502020204030204" pitchFamily="34" charset="0"/>
              <a:ea typeface="Open Sans Extrabold" panose="020B0906030804020204" pitchFamily="34" charset="0"/>
              <a:cs typeface="Calibri" panose="020F0502020204030204" pitchFamily="34" charset="0"/>
            </a:endParaRPr>
          </a:p>
        </p:txBody>
      </p:sp>
      <p:pic>
        <p:nvPicPr>
          <p:cNvPr id="10" name="Picture 9"/>
          <p:cNvPicPr>
            <a:picLocks noChangeAspect="1"/>
          </p:cNvPicPr>
          <p:nvPr/>
        </p:nvPicPr>
        <p:blipFill>
          <a:blip r:embed="rId2"/>
          <a:stretch>
            <a:fillRect/>
          </a:stretch>
        </p:blipFill>
        <p:spPr>
          <a:xfrm>
            <a:off x="2464779" y="2342599"/>
            <a:ext cx="2907322" cy="2325857"/>
          </a:xfrm>
          <a:prstGeom prst="rect">
            <a:avLst/>
          </a:prstGeom>
        </p:spPr>
      </p:pic>
    </p:spTree>
    <p:extLst>
      <p:ext uri="{BB962C8B-B14F-4D97-AF65-F5344CB8AC3E}">
        <p14:creationId xmlns:p14="http://schemas.microsoft.com/office/powerpoint/2010/main" val="1363418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 xmlns:a16="http://schemas.microsoft.com/office/drawing/2014/main" id="{B7DCAA5E-2B0E-49EC-9621-4DA5CE59F29E}"/>
              </a:ext>
            </a:extLst>
          </p:cNvPr>
          <p:cNvSpPr>
            <a:spLocks noGrp="1"/>
          </p:cNvSpPr>
          <p:nvPr>
            <p:ph type="title"/>
          </p:nvPr>
        </p:nvSpPr>
        <p:spPr>
          <a:xfrm>
            <a:off x="457200" y="274638"/>
            <a:ext cx="8229600" cy="792162"/>
          </a:xfrm>
        </p:spPr>
        <p:txBody>
          <a:bodyPr>
            <a:normAutofit fontScale="90000"/>
          </a:bodyPr>
          <a:lstStyle/>
          <a:p>
            <a:pPr marL="457200" indent="-457200">
              <a:buFont typeface="Wingdings" panose="05000000000000000000" pitchFamily="2" charset="2"/>
              <a:buChar char="Ø"/>
            </a:pPr>
            <a:r>
              <a:rPr lang="en-US" altLang="en-US" sz="2800" b="1" dirty="0" err="1"/>
              <a:t>Մարմնային</a:t>
            </a:r>
            <a:r>
              <a:rPr lang="en-US" altLang="en-US" sz="2800" b="1" dirty="0"/>
              <a:t>  </a:t>
            </a:r>
            <a:r>
              <a:rPr lang="en-US" altLang="en-US" sz="2800" b="1" dirty="0" err="1"/>
              <a:t>ոչ</a:t>
            </a:r>
            <a:r>
              <a:rPr lang="en-US" altLang="en-US" sz="2800" b="1" dirty="0"/>
              <a:t> </a:t>
            </a:r>
            <a:r>
              <a:rPr lang="en-US" altLang="en-US" sz="2800" b="1" dirty="0" err="1"/>
              <a:t>լեզվական</a:t>
            </a:r>
            <a:r>
              <a:rPr lang="en-US" altLang="en-US" sz="2800" b="1" dirty="0"/>
              <a:t> </a:t>
            </a:r>
            <a:r>
              <a:rPr lang="en-US" altLang="en-US" sz="2800" b="1" dirty="0" err="1"/>
              <a:t>միջոցներ</a:t>
            </a:r>
            <a:r>
              <a:rPr lang="en-US" altLang="en-US" sz="2800" dirty="0"/>
              <a:t/>
            </a:r>
            <a:br>
              <a:rPr lang="en-US" altLang="en-US" sz="2800" dirty="0"/>
            </a:br>
            <a:endParaRPr lang="en-US" altLang="en-US" sz="2800" dirty="0"/>
          </a:p>
        </p:txBody>
      </p:sp>
      <p:sp>
        <p:nvSpPr>
          <p:cNvPr id="3" name="Content Placeholder 2">
            <a:extLst>
              <a:ext uri="{FF2B5EF4-FFF2-40B4-BE49-F238E27FC236}">
                <a16:creationId xmlns="" xmlns:a16="http://schemas.microsoft.com/office/drawing/2014/main" id="{21C997A0-1583-4972-A2D7-F550ED5A53FA}"/>
              </a:ext>
            </a:extLst>
          </p:cNvPr>
          <p:cNvSpPr>
            <a:spLocks noGrp="1"/>
          </p:cNvSpPr>
          <p:nvPr>
            <p:ph idx="1"/>
          </p:nvPr>
        </p:nvSpPr>
        <p:spPr>
          <a:xfrm>
            <a:off x="271462" y="1228725"/>
            <a:ext cx="8601075" cy="5286375"/>
          </a:xfrm>
        </p:spPr>
        <p:txBody>
          <a:bodyPr>
            <a:normAutofit/>
          </a:bodyPr>
          <a:lstStyle/>
          <a:p>
            <a:pPr marL="0" indent="0">
              <a:buFontTx/>
              <a:buNone/>
              <a:defRPr/>
            </a:pPr>
            <a:r>
              <a:rPr lang="en-US" sz="2400" b="1" i="1" dirty="0"/>
              <a:t>ա) </a:t>
            </a:r>
            <a:r>
              <a:rPr lang="en-US" sz="2400" b="1" i="1" dirty="0" err="1"/>
              <a:t>դիմախաղը</a:t>
            </a:r>
            <a:r>
              <a:rPr lang="en-US" sz="2400" b="1" i="1" dirty="0"/>
              <a:t>, </a:t>
            </a:r>
            <a:r>
              <a:rPr lang="en-US" sz="2400" dirty="0" err="1"/>
              <a:t>որը</a:t>
            </a:r>
            <a:r>
              <a:rPr lang="en-US" sz="2400" dirty="0"/>
              <a:t> </a:t>
            </a:r>
            <a:r>
              <a:rPr lang="en-US" sz="2400" dirty="0" err="1"/>
              <a:t>օգտագործվում</a:t>
            </a:r>
            <a:r>
              <a:rPr lang="en-US" sz="2400" dirty="0"/>
              <a:t> է </a:t>
            </a:r>
            <a:r>
              <a:rPr lang="en-US" sz="2400" dirty="0" err="1"/>
              <a:t>խոսողի</a:t>
            </a:r>
            <a:r>
              <a:rPr lang="en-US" sz="2400" dirty="0"/>
              <a:t> </a:t>
            </a:r>
            <a:r>
              <a:rPr lang="en-US" sz="2400" dirty="0" err="1"/>
              <a:t>հոգեկան</a:t>
            </a:r>
            <a:r>
              <a:rPr lang="en-US" sz="2400" dirty="0"/>
              <a:t> </a:t>
            </a:r>
            <a:r>
              <a:rPr lang="en-US" sz="2400" dirty="0" err="1"/>
              <a:t>վիճակներն</a:t>
            </a:r>
            <a:r>
              <a:rPr lang="en-US" sz="2400" dirty="0"/>
              <a:t> </a:t>
            </a:r>
            <a:r>
              <a:rPr lang="en-US" sz="2400" dirty="0" err="1"/>
              <a:t>ու</a:t>
            </a:r>
            <a:r>
              <a:rPr lang="en-US" sz="2400" dirty="0"/>
              <a:t> </a:t>
            </a:r>
            <a:r>
              <a:rPr lang="en-US" sz="2400" dirty="0" err="1"/>
              <a:t>դիրքորոշումներն</a:t>
            </a:r>
            <a:r>
              <a:rPr lang="en-US" sz="2400" dirty="0"/>
              <a:t> </a:t>
            </a:r>
            <a:r>
              <a:rPr lang="en-US" sz="2400" dirty="0" err="1"/>
              <a:t>արտահայտելու</a:t>
            </a:r>
            <a:r>
              <a:rPr lang="en-US" sz="2400" dirty="0"/>
              <a:t> </a:t>
            </a:r>
            <a:r>
              <a:rPr lang="en-US" sz="2400" dirty="0" err="1"/>
              <a:t>համար</a:t>
            </a:r>
            <a:r>
              <a:rPr lang="en-US" sz="2400" dirty="0"/>
              <a:t>.</a:t>
            </a:r>
          </a:p>
          <a:p>
            <a:pPr marL="0" indent="0">
              <a:buFontTx/>
              <a:buNone/>
              <a:defRPr/>
            </a:pPr>
            <a:r>
              <a:rPr lang="en-US" sz="2400" b="1" dirty="0" err="1"/>
              <a:t>Գոյություն</a:t>
            </a:r>
            <a:r>
              <a:rPr lang="en-US" sz="2400" b="1" dirty="0"/>
              <a:t> </a:t>
            </a:r>
            <a:r>
              <a:rPr lang="en-US" sz="2400" b="1" dirty="0" err="1"/>
              <a:t>ունեն</a:t>
            </a:r>
            <a:r>
              <a:rPr lang="en-US" sz="2400" b="1" dirty="0"/>
              <a:t> </a:t>
            </a:r>
            <a:r>
              <a:rPr lang="en-US" sz="2400" b="1" dirty="0" err="1"/>
              <a:t>մարդու</a:t>
            </a:r>
            <a:r>
              <a:rPr lang="en-US" sz="2400" b="1" dirty="0"/>
              <a:t> </a:t>
            </a:r>
            <a:r>
              <a:rPr lang="en-US" sz="2400" b="1" dirty="0" err="1"/>
              <a:t>դեմքի</a:t>
            </a:r>
            <a:r>
              <a:rPr lang="en-US" sz="2400" b="1" dirty="0"/>
              <a:t> 7 </a:t>
            </a:r>
            <a:r>
              <a:rPr lang="en-US" sz="2400" b="1" dirty="0" err="1"/>
              <a:t>հիմնական</a:t>
            </a:r>
            <a:r>
              <a:rPr lang="en-US" sz="2400" b="1" dirty="0"/>
              <a:t> </a:t>
            </a:r>
            <a:r>
              <a:rPr lang="en-US" sz="2400" b="1" dirty="0" err="1"/>
              <a:t>արտահայտություններ</a:t>
            </a:r>
            <a:r>
              <a:rPr lang="en-US" sz="2400" b="1" dirty="0"/>
              <a:t>՝ </a:t>
            </a:r>
            <a:r>
              <a:rPr lang="en-US" sz="2400" b="1" i="1" dirty="0" err="1"/>
              <a:t>երջանկություն</a:t>
            </a:r>
            <a:r>
              <a:rPr lang="en-US" sz="2400" b="1" i="1" dirty="0"/>
              <a:t>, </a:t>
            </a:r>
            <a:r>
              <a:rPr lang="en-US" sz="2400" b="1" i="1" dirty="0" err="1"/>
              <a:t>զարմանք</a:t>
            </a:r>
            <a:r>
              <a:rPr lang="en-US" sz="2400" b="1" i="1" dirty="0"/>
              <a:t>, </a:t>
            </a:r>
            <a:r>
              <a:rPr lang="en-US" sz="2400" b="1" i="1" dirty="0" err="1"/>
              <a:t>սարսափ</a:t>
            </a:r>
            <a:r>
              <a:rPr lang="en-US" sz="2400" b="1" i="1" dirty="0"/>
              <a:t> ,</a:t>
            </a:r>
            <a:r>
              <a:rPr lang="en-US" sz="2400" b="1" i="1" dirty="0" err="1"/>
              <a:t>տխրություն</a:t>
            </a:r>
            <a:r>
              <a:rPr lang="en-US" sz="2400" b="1" i="1" dirty="0"/>
              <a:t>, </a:t>
            </a:r>
            <a:r>
              <a:rPr lang="en-US" sz="2400" b="1" i="1" dirty="0" err="1"/>
              <a:t>զայրույթ</a:t>
            </a:r>
            <a:r>
              <a:rPr lang="en-US" sz="2400" b="1" i="1" dirty="0"/>
              <a:t>, </a:t>
            </a:r>
            <a:r>
              <a:rPr lang="en-US" sz="2400" b="1" i="1" dirty="0" err="1"/>
              <a:t>զզվանք</a:t>
            </a:r>
            <a:r>
              <a:rPr lang="en-US" sz="2400" b="1" i="1" dirty="0"/>
              <a:t> և </a:t>
            </a:r>
            <a:r>
              <a:rPr lang="en-US" sz="2400" b="1" i="1" dirty="0" err="1"/>
              <a:t>արհամարանք</a:t>
            </a:r>
            <a:r>
              <a:rPr lang="en-US" sz="2400" b="1" i="1" dirty="0"/>
              <a:t>, </a:t>
            </a:r>
            <a:r>
              <a:rPr lang="en-US" sz="2400" b="1" i="1" dirty="0" err="1"/>
              <a:t>հետաքրքրություն</a:t>
            </a:r>
            <a:r>
              <a:rPr lang="en-US" sz="2400" b="1" i="1" dirty="0"/>
              <a:t>:</a:t>
            </a:r>
            <a:endParaRPr lang="en-US" sz="2400" dirty="0"/>
          </a:p>
          <a:p>
            <a:pPr marL="0" indent="0">
              <a:buFontTx/>
              <a:buNone/>
              <a:defRPr/>
            </a:pPr>
            <a:r>
              <a:rPr lang="en-US" sz="2400" b="1" i="1" dirty="0"/>
              <a:t>բ) </a:t>
            </a:r>
            <a:r>
              <a:rPr lang="en-US" sz="2400" b="1" i="1" dirty="0" err="1"/>
              <a:t>հայացքը</a:t>
            </a:r>
            <a:r>
              <a:rPr lang="en-US" sz="2400" b="1" i="1" dirty="0"/>
              <a:t> և </a:t>
            </a:r>
            <a:r>
              <a:rPr lang="en-US" sz="2400" b="1" i="1" dirty="0" err="1"/>
              <a:t>աչքերի</a:t>
            </a:r>
            <a:r>
              <a:rPr lang="en-US" sz="2400" b="1" i="1" dirty="0"/>
              <a:t> </a:t>
            </a:r>
            <a:r>
              <a:rPr lang="en-US" sz="2400" b="1" i="1" dirty="0" err="1"/>
              <a:t>արտահայտությունը</a:t>
            </a:r>
            <a:r>
              <a:rPr lang="en-US" sz="2400" b="1" i="1" dirty="0"/>
              <a:t> </a:t>
            </a:r>
            <a:r>
              <a:rPr lang="en-US" sz="2400" dirty="0" err="1"/>
              <a:t>շատ</a:t>
            </a:r>
            <a:r>
              <a:rPr lang="en-US" sz="2400" dirty="0"/>
              <a:t> </a:t>
            </a:r>
            <a:r>
              <a:rPr lang="en-US" sz="2400" dirty="0" err="1"/>
              <a:t>հարուստ</a:t>
            </a:r>
            <a:r>
              <a:rPr lang="en-US" sz="2400" dirty="0"/>
              <a:t> </a:t>
            </a:r>
            <a:r>
              <a:rPr lang="en-US" sz="2400" dirty="0" err="1"/>
              <a:t>ինֆորմացիա</a:t>
            </a:r>
            <a:r>
              <a:rPr lang="en-US" sz="2400" dirty="0"/>
              <a:t> </a:t>
            </a:r>
            <a:r>
              <a:rPr lang="en-US" sz="2400" dirty="0" err="1"/>
              <a:t>են</a:t>
            </a:r>
            <a:r>
              <a:rPr lang="en-US" sz="2400" dirty="0"/>
              <a:t> </a:t>
            </a:r>
            <a:r>
              <a:rPr lang="en-US" sz="2400" dirty="0" err="1"/>
              <a:t>կրում</a:t>
            </a:r>
            <a:r>
              <a:rPr lang="en-US" sz="2400" dirty="0"/>
              <a:t>.</a:t>
            </a:r>
          </a:p>
          <a:p>
            <a:pPr marL="0" indent="0">
              <a:buFontTx/>
              <a:buNone/>
              <a:defRPr/>
            </a:pPr>
            <a:r>
              <a:rPr lang="en-US" sz="2400" b="1" i="1" dirty="0"/>
              <a:t>գ) </a:t>
            </a:r>
            <a:r>
              <a:rPr lang="en-US" sz="2400" b="1" i="1" dirty="0" err="1"/>
              <a:t>արտահայտիչ</a:t>
            </a:r>
            <a:r>
              <a:rPr lang="en-US" sz="2400" b="1" i="1" dirty="0"/>
              <a:t> </a:t>
            </a:r>
            <a:r>
              <a:rPr lang="en-US" sz="2400" b="1" i="1" dirty="0" err="1"/>
              <a:t>շարժումներ</a:t>
            </a:r>
            <a:r>
              <a:rPr lang="en-US" sz="2400" b="1" i="1" dirty="0"/>
              <a:t>: </a:t>
            </a:r>
            <a:r>
              <a:rPr lang="en-US" sz="2400" dirty="0" err="1"/>
              <a:t>Խոսելիս</a:t>
            </a:r>
            <a:r>
              <a:rPr lang="en-US" sz="2400" dirty="0"/>
              <a:t> </a:t>
            </a:r>
            <a:r>
              <a:rPr lang="en-US" sz="2400" dirty="0" err="1"/>
              <a:t>մարդիկ</a:t>
            </a:r>
            <a:r>
              <a:rPr lang="en-US" sz="2400" dirty="0"/>
              <a:t> </a:t>
            </a:r>
            <a:r>
              <a:rPr lang="en-US" sz="2400" dirty="0" err="1"/>
              <a:t>ձեռքերով,գլխով,ողջ</a:t>
            </a:r>
            <a:r>
              <a:rPr lang="en-US" sz="2400" dirty="0"/>
              <a:t> </a:t>
            </a:r>
            <a:r>
              <a:rPr lang="en-US" sz="2400" dirty="0" err="1"/>
              <a:t>մամնով</a:t>
            </a:r>
            <a:r>
              <a:rPr lang="en-US" sz="2400" dirty="0"/>
              <a:t> </a:t>
            </a:r>
            <a:r>
              <a:rPr lang="en-US" sz="2400" dirty="0" err="1"/>
              <a:t>կատարում</a:t>
            </a:r>
            <a:r>
              <a:rPr lang="en-US" sz="2400" dirty="0"/>
              <a:t> </a:t>
            </a:r>
            <a:r>
              <a:rPr lang="en-US" sz="2400" dirty="0" err="1"/>
              <a:t>են</a:t>
            </a:r>
            <a:r>
              <a:rPr lang="en-US" sz="2400" dirty="0"/>
              <a:t> </a:t>
            </a:r>
            <a:r>
              <a:rPr lang="en-US" sz="2400" dirty="0" err="1"/>
              <a:t>մի</a:t>
            </a:r>
            <a:r>
              <a:rPr lang="en-US" sz="2400" dirty="0"/>
              <a:t> </a:t>
            </a:r>
            <a:r>
              <a:rPr lang="en-US" sz="2400" dirty="0" err="1"/>
              <a:t>շարք</a:t>
            </a:r>
            <a:r>
              <a:rPr lang="en-US" sz="2400" dirty="0"/>
              <a:t> </a:t>
            </a:r>
            <a:r>
              <a:rPr lang="en-US" sz="2400" dirty="0" err="1"/>
              <a:t>շարժումներ</a:t>
            </a:r>
            <a:r>
              <a:rPr lang="en-US" sz="2400" dirty="0"/>
              <a:t>՝ </a:t>
            </a:r>
            <a:r>
              <a:rPr lang="en-US" sz="2400" dirty="0" err="1"/>
              <a:t>դրանով</a:t>
            </a:r>
            <a:r>
              <a:rPr lang="en-US" sz="2400" dirty="0"/>
              <a:t> </a:t>
            </a:r>
            <a:r>
              <a:rPr lang="en-US" sz="2400" dirty="0" err="1"/>
              <a:t>ամբողջացնելով</a:t>
            </a:r>
            <a:r>
              <a:rPr lang="en-US" sz="2400" dirty="0"/>
              <a:t>  և </a:t>
            </a:r>
            <a:r>
              <a:rPr lang="en-US" sz="2400" dirty="0" err="1"/>
              <a:t>ճշտելով</a:t>
            </a:r>
            <a:r>
              <a:rPr lang="en-US" sz="2400" dirty="0"/>
              <a:t> </a:t>
            </a:r>
            <a:r>
              <a:rPr lang="en-US" sz="2400" dirty="0" err="1"/>
              <a:t>խոսքի</a:t>
            </a:r>
            <a:r>
              <a:rPr lang="en-US" sz="2400" dirty="0"/>
              <a:t> </a:t>
            </a:r>
            <a:r>
              <a:rPr lang="en-US" sz="2400" dirty="0" err="1"/>
              <a:t>միջոցով</a:t>
            </a:r>
            <a:r>
              <a:rPr lang="en-US" sz="2400" dirty="0"/>
              <a:t> </a:t>
            </a:r>
            <a:r>
              <a:rPr lang="en-US" sz="2400" dirty="0" err="1"/>
              <a:t>արտահայտված</a:t>
            </a:r>
            <a:r>
              <a:rPr lang="en-US" sz="2400" dirty="0"/>
              <a:t> </a:t>
            </a:r>
            <a:r>
              <a:rPr lang="en-US" sz="2400" dirty="0" err="1"/>
              <a:t>նշանակություններ</a:t>
            </a:r>
            <a:r>
              <a:rPr lang="en-US" sz="2400" dirty="0"/>
              <a:t>.</a:t>
            </a:r>
          </a:p>
          <a:p>
            <a:pPr>
              <a:defRPr/>
            </a:pPr>
            <a:endParaRPr lang="en-US" sz="2400" dirty="0"/>
          </a:p>
        </p:txBody>
      </p:sp>
    </p:spTree>
  </p:cSld>
  <p:clrMapOvr>
    <a:masterClrMapping/>
  </p:clrMapOvr>
  <p:transition spd="slow">
    <p:blinds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77B6F28-5421-4FE5-9554-D5A856FE005F}"/>
              </a:ext>
            </a:extLst>
          </p:cNvPr>
          <p:cNvSpPr>
            <a:spLocks noGrp="1"/>
          </p:cNvSpPr>
          <p:nvPr>
            <p:ph idx="1"/>
          </p:nvPr>
        </p:nvSpPr>
        <p:spPr>
          <a:xfrm>
            <a:off x="228600" y="457200"/>
            <a:ext cx="8458200" cy="6096000"/>
          </a:xfrm>
        </p:spPr>
        <p:txBody>
          <a:bodyPr/>
          <a:lstStyle/>
          <a:p>
            <a:pPr marL="0" indent="0">
              <a:buFontTx/>
              <a:buNone/>
              <a:defRPr/>
            </a:pPr>
            <a:r>
              <a:rPr lang="en-US" sz="2600" b="1" i="1" dirty="0"/>
              <a:t>դ) </a:t>
            </a:r>
            <a:r>
              <a:rPr lang="en-US" sz="2600" b="1" i="1" dirty="0" err="1"/>
              <a:t>մարդու</a:t>
            </a:r>
            <a:r>
              <a:rPr lang="en-US" sz="2600" b="1" i="1" dirty="0"/>
              <a:t> </a:t>
            </a:r>
            <a:r>
              <a:rPr lang="en-US" sz="2600" b="1" i="1" dirty="0" err="1"/>
              <a:t>կեցվածքը</a:t>
            </a:r>
            <a:r>
              <a:rPr lang="en-US" sz="2600" b="1" i="1" dirty="0"/>
              <a:t>  </a:t>
            </a:r>
            <a:r>
              <a:rPr lang="en-US" sz="2600" dirty="0" err="1"/>
              <a:t>կապված</a:t>
            </a:r>
            <a:r>
              <a:rPr lang="en-US" sz="2600" dirty="0"/>
              <a:t> է </a:t>
            </a:r>
            <a:r>
              <a:rPr lang="en-US" sz="2600" dirty="0" err="1"/>
              <a:t>ուրիշների</a:t>
            </a:r>
            <a:r>
              <a:rPr lang="en-US" sz="2600" dirty="0"/>
              <a:t> </a:t>
            </a:r>
            <a:r>
              <a:rPr lang="en-US" sz="2600" dirty="0" err="1"/>
              <a:t>նկատմամբ</a:t>
            </a:r>
            <a:r>
              <a:rPr lang="en-US" sz="2600" dirty="0"/>
              <a:t> </a:t>
            </a:r>
            <a:r>
              <a:rPr lang="en-US" sz="2600" dirty="0" err="1"/>
              <a:t>մարդու</a:t>
            </a:r>
            <a:r>
              <a:rPr lang="en-US" sz="2600" dirty="0"/>
              <a:t> </a:t>
            </a:r>
            <a:r>
              <a:rPr lang="en-US" sz="2600" dirty="0" err="1"/>
              <a:t>վերաբերմունքի</a:t>
            </a:r>
            <a:r>
              <a:rPr lang="en-US" sz="2600" dirty="0"/>
              <a:t> </a:t>
            </a:r>
            <a:r>
              <a:rPr lang="en-US" sz="2600" dirty="0" err="1"/>
              <a:t>հետ</a:t>
            </a:r>
            <a:r>
              <a:rPr lang="en-US" sz="2600" dirty="0"/>
              <a:t>.</a:t>
            </a:r>
          </a:p>
          <a:p>
            <a:pPr marL="0" indent="0">
              <a:buFontTx/>
              <a:buNone/>
              <a:defRPr/>
            </a:pPr>
            <a:r>
              <a:rPr lang="en-US" sz="2600" b="1" i="1" dirty="0"/>
              <a:t>ե) </a:t>
            </a:r>
            <a:r>
              <a:rPr lang="en-US" sz="2600" b="1" i="1" dirty="0" err="1"/>
              <a:t>մարմնային</a:t>
            </a:r>
            <a:r>
              <a:rPr lang="en-US" sz="2600" b="1" i="1" dirty="0"/>
              <a:t> </a:t>
            </a:r>
            <a:r>
              <a:rPr lang="en-US" sz="2600" b="1" i="1" dirty="0" err="1"/>
              <a:t>կոնտակտ</a:t>
            </a:r>
            <a:r>
              <a:rPr lang="en-US" sz="2600" b="1" i="1" dirty="0"/>
              <a:t>:</a:t>
            </a:r>
            <a:r>
              <a:rPr lang="en-US" sz="2600" dirty="0"/>
              <a:t> </a:t>
            </a:r>
            <a:r>
              <a:rPr lang="en-US" sz="2600" dirty="0" err="1"/>
              <a:t>Սա</a:t>
            </a:r>
            <a:r>
              <a:rPr lang="en-US" sz="2600" dirty="0"/>
              <a:t> </a:t>
            </a:r>
            <a:r>
              <a:rPr lang="en-US" sz="2600" dirty="0" err="1"/>
              <a:t>միջանձնային</a:t>
            </a:r>
            <a:r>
              <a:rPr lang="en-US" sz="2600" dirty="0"/>
              <a:t> </a:t>
            </a:r>
            <a:r>
              <a:rPr lang="en-US" sz="2600" dirty="0" err="1"/>
              <a:t>շփման</a:t>
            </a:r>
            <a:r>
              <a:rPr lang="en-US" sz="2600" dirty="0"/>
              <a:t> </a:t>
            </a:r>
            <a:r>
              <a:rPr lang="en-US" sz="2600" dirty="0" err="1"/>
              <a:t>այն</a:t>
            </a:r>
            <a:r>
              <a:rPr lang="en-US" sz="2600" dirty="0"/>
              <a:t> </a:t>
            </a:r>
            <a:r>
              <a:rPr lang="en-US" sz="2600" dirty="0" err="1"/>
              <a:t>տեսակն</a:t>
            </a:r>
            <a:r>
              <a:rPr lang="en-US" sz="2600" dirty="0"/>
              <a:t> է, </a:t>
            </a:r>
            <a:r>
              <a:rPr lang="en-US" sz="2600" dirty="0" err="1"/>
              <a:t>որն</a:t>
            </a:r>
            <a:r>
              <a:rPr lang="en-US" sz="2600" dirty="0"/>
              <a:t> </a:t>
            </a:r>
            <a:r>
              <a:rPr lang="en-US" sz="2600" dirty="0" err="1"/>
              <a:t>ընդունված</a:t>
            </a:r>
            <a:r>
              <a:rPr lang="en-US" sz="2600" dirty="0"/>
              <a:t> է </a:t>
            </a:r>
            <a:r>
              <a:rPr lang="en-US" sz="2600" dirty="0" err="1"/>
              <a:t>առավել</a:t>
            </a:r>
            <a:r>
              <a:rPr lang="en-US" sz="2600" dirty="0"/>
              <a:t> </a:t>
            </a:r>
            <a:r>
              <a:rPr lang="en-US" sz="2600" dirty="0" err="1"/>
              <a:t>առաջնային</a:t>
            </a:r>
            <a:r>
              <a:rPr lang="en-US" sz="2600" dirty="0"/>
              <a:t> </a:t>
            </a:r>
            <a:r>
              <a:rPr lang="en-US" sz="2600" dirty="0" err="1"/>
              <a:t>սոցիալական</a:t>
            </a:r>
            <a:r>
              <a:rPr lang="en-US" sz="2600" dirty="0"/>
              <a:t> </a:t>
            </a:r>
            <a:r>
              <a:rPr lang="en-US" sz="2600" dirty="0" err="1"/>
              <a:t>խմբերում</a:t>
            </a:r>
            <a:r>
              <a:rPr lang="en-US" sz="2600" dirty="0"/>
              <a:t>.</a:t>
            </a:r>
          </a:p>
          <a:p>
            <a:pPr marL="0" indent="0">
              <a:buFontTx/>
              <a:buNone/>
              <a:defRPr/>
            </a:pPr>
            <a:r>
              <a:rPr lang="en-US" sz="2600" b="1" i="1" dirty="0"/>
              <a:t>զ) </a:t>
            </a:r>
            <a:r>
              <a:rPr lang="en-US" sz="2600" b="1" i="1" dirty="0" err="1"/>
              <a:t>հագուստը</a:t>
            </a:r>
            <a:r>
              <a:rPr lang="en-US" sz="2600" b="1" i="1" dirty="0"/>
              <a:t> և </a:t>
            </a:r>
            <a:r>
              <a:rPr lang="en-US" sz="2600" b="1" i="1" dirty="0" err="1"/>
              <a:t>արտաքին</a:t>
            </a:r>
            <a:r>
              <a:rPr lang="en-US" sz="2600" b="1" i="1" dirty="0"/>
              <a:t> </a:t>
            </a:r>
            <a:r>
              <a:rPr lang="en-US" sz="2600" b="1" i="1" dirty="0" err="1"/>
              <a:t>տեսքը</a:t>
            </a:r>
            <a:r>
              <a:rPr lang="en-US" sz="2600" b="1" i="1" dirty="0"/>
              <a:t>  </a:t>
            </a:r>
            <a:r>
              <a:rPr lang="en-US" sz="2600" dirty="0" err="1"/>
              <a:t>նույնպես</a:t>
            </a:r>
            <a:r>
              <a:rPr lang="en-US" sz="2600" dirty="0"/>
              <a:t> </a:t>
            </a:r>
            <a:r>
              <a:rPr lang="en-US" sz="2600" dirty="0" err="1"/>
              <a:t>մտնում</a:t>
            </a:r>
            <a:r>
              <a:rPr lang="en-US" sz="2600" dirty="0"/>
              <a:t> </a:t>
            </a:r>
            <a:r>
              <a:rPr lang="en-US" sz="2600" dirty="0" err="1"/>
              <a:t>են</a:t>
            </a:r>
            <a:r>
              <a:rPr lang="en-US" sz="2600" dirty="0"/>
              <a:t> </a:t>
            </a:r>
            <a:r>
              <a:rPr lang="en-US" sz="2600" dirty="0" err="1"/>
              <a:t>մարդու</a:t>
            </a:r>
            <a:r>
              <a:rPr lang="en-US" sz="2600" dirty="0"/>
              <a:t> </a:t>
            </a:r>
            <a:r>
              <a:rPr lang="en-US" sz="2600" dirty="0" err="1"/>
              <a:t>սոցիալական</a:t>
            </a:r>
            <a:r>
              <a:rPr lang="en-US" sz="2600" dirty="0"/>
              <a:t> </a:t>
            </a:r>
            <a:r>
              <a:rPr lang="en-US" sz="2600" dirty="0" err="1"/>
              <a:t>վարքի</a:t>
            </a:r>
            <a:r>
              <a:rPr lang="en-US" sz="2600" dirty="0"/>
              <a:t> </a:t>
            </a:r>
            <a:r>
              <a:rPr lang="en-US" sz="2600" dirty="0" err="1"/>
              <a:t>մեջ</a:t>
            </a:r>
            <a:r>
              <a:rPr lang="en-US" sz="2600" dirty="0"/>
              <a:t> և </a:t>
            </a:r>
            <a:r>
              <a:rPr lang="en-US" sz="2600" dirty="0" err="1"/>
              <a:t>անձի</a:t>
            </a:r>
            <a:r>
              <a:rPr lang="en-US" sz="2600" dirty="0"/>
              <a:t>, </a:t>
            </a:r>
            <a:r>
              <a:rPr lang="en-US" sz="2600" dirty="0" err="1"/>
              <a:t>նրա</a:t>
            </a:r>
            <a:r>
              <a:rPr lang="en-US" sz="2600" dirty="0"/>
              <a:t> </a:t>
            </a:r>
            <a:r>
              <a:rPr lang="en-US" sz="2600" dirty="0" err="1"/>
              <a:t>դիրքի</a:t>
            </a:r>
            <a:r>
              <a:rPr lang="en-US" sz="2600" dirty="0"/>
              <a:t> </a:t>
            </a:r>
            <a:r>
              <a:rPr lang="en-US" sz="2600" dirty="0" err="1"/>
              <a:t>ու</a:t>
            </a:r>
            <a:r>
              <a:rPr lang="en-US" sz="2600" dirty="0"/>
              <a:t> </a:t>
            </a:r>
            <a:r>
              <a:rPr lang="en-US" sz="2600" dirty="0" err="1"/>
              <a:t>փոխհարաբերությունների</a:t>
            </a:r>
            <a:r>
              <a:rPr lang="en-US" sz="2600" dirty="0"/>
              <a:t> </a:t>
            </a:r>
            <a:r>
              <a:rPr lang="en-US" sz="2600" dirty="0" err="1"/>
              <a:t>մասին</a:t>
            </a:r>
            <a:r>
              <a:rPr lang="en-US" sz="2600" dirty="0"/>
              <a:t> </a:t>
            </a:r>
            <a:r>
              <a:rPr lang="en-US" sz="2600" dirty="0" err="1"/>
              <a:t>որոշակի</a:t>
            </a:r>
            <a:r>
              <a:rPr lang="en-US" sz="2600" dirty="0"/>
              <a:t> </a:t>
            </a:r>
            <a:r>
              <a:rPr lang="en-US" sz="2600" dirty="0" err="1"/>
              <a:t>ինֆորմացիա</a:t>
            </a:r>
            <a:r>
              <a:rPr lang="en-US" sz="2600" dirty="0"/>
              <a:t> </a:t>
            </a:r>
            <a:r>
              <a:rPr lang="en-US" sz="2600" dirty="0" err="1"/>
              <a:t>են</a:t>
            </a:r>
            <a:r>
              <a:rPr lang="en-US" sz="2600" dirty="0"/>
              <a:t> </a:t>
            </a:r>
            <a:r>
              <a:rPr lang="en-US" sz="2600" dirty="0" err="1"/>
              <a:t>տալիս</a:t>
            </a:r>
            <a:r>
              <a:rPr lang="en-US" sz="2600" dirty="0"/>
              <a:t>.</a:t>
            </a:r>
          </a:p>
          <a:p>
            <a:pPr marL="0" indent="0">
              <a:buFontTx/>
              <a:buNone/>
              <a:defRPr/>
            </a:pPr>
            <a:r>
              <a:rPr lang="en-US" sz="2600" b="1" i="1" dirty="0"/>
              <a:t>է) </a:t>
            </a:r>
            <a:r>
              <a:rPr lang="en-US" sz="2600" b="1" i="1" dirty="0" err="1"/>
              <a:t>տարածական</a:t>
            </a:r>
            <a:r>
              <a:rPr lang="en-US" sz="2600" b="1" i="1" dirty="0"/>
              <a:t> </a:t>
            </a:r>
            <a:r>
              <a:rPr lang="en-US" sz="2600" b="1" i="1" dirty="0" err="1"/>
              <a:t>վարքը</a:t>
            </a:r>
            <a:r>
              <a:rPr lang="en-US" sz="2600" b="1" i="1" dirty="0"/>
              <a:t> և </a:t>
            </a:r>
            <a:r>
              <a:rPr lang="en-US" sz="2600" b="1" i="1" dirty="0" err="1"/>
              <a:t>հաղորդակցումը</a:t>
            </a:r>
            <a:r>
              <a:rPr lang="en-US" sz="2600" b="1" i="1" dirty="0"/>
              <a:t>:  </a:t>
            </a:r>
            <a:r>
              <a:rPr lang="en-US" sz="2600" dirty="0" err="1"/>
              <a:t>Շփման</a:t>
            </a:r>
            <a:r>
              <a:rPr lang="en-US" sz="2600" dirty="0"/>
              <a:t> </a:t>
            </a:r>
            <a:r>
              <a:rPr lang="en-US" sz="2600" dirty="0" err="1"/>
              <a:t>ընթացքում</a:t>
            </a:r>
            <a:r>
              <a:rPr lang="en-US" sz="2600" dirty="0"/>
              <a:t> </a:t>
            </a:r>
            <a:r>
              <a:rPr lang="en-US" sz="2600" dirty="0" err="1"/>
              <a:t>մարդիկ</a:t>
            </a:r>
            <a:r>
              <a:rPr lang="en-US" sz="2600" dirty="0"/>
              <a:t> </a:t>
            </a:r>
            <a:r>
              <a:rPr lang="en-US" sz="2600" dirty="0" err="1"/>
              <a:t>միմյանց</a:t>
            </a:r>
            <a:r>
              <a:rPr lang="en-US" sz="2600" dirty="0"/>
              <a:t> </a:t>
            </a:r>
            <a:r>
              <a:rPr lang="en-US" sz="2600" dirty="0" err="1"/>
              <a:t>նկատմամբ</a:t>
            </a:r>
            <a:r>
              <a:rPr lang="en-US" sz="2600" dirty="0"/>
              <a:t> </a:t>
            </a:r>
            <a:r>
              <a:rPr lang="en-US" sz="2600" dirty="0" err="1"/>
              <a:t>որոշակի</a:t>
            </a:r>
            <a:r>
              <a:rPr lang="en-US" sz="2600" dirty="0"/>
              <a:t> </a:t>
            </a:r>
            <a:r>
              <a:rPr lang="en-US" sz="2600" dirty="0" err="1"/>
              <a:t>դիրք</a:t>
            </a:r>
            <a:r>
              <a:rPr lang="en-US" sz="2600" dirty="0"/>
              <a:t> </a:t>
            </a:r>
            <a:r>
              <a:rPr lang="en-US" sz="2600" dirty="0" err="1"/>
              <a:t>են</a:t>
            </a:r>
            <a:r>
              <a:rPr lang="en-US" sz="2600" dirty="0"/>
              <a:t> </a:t>
            </a:r>
            <a:r>
              <a:rPr lang="en-US" sz="2600" dirty="0" err="1"/>
              <a:t>ընդունում</a:t>
            </a:r>
            <a:r>
              <a:rPr lang="en-US" sz="2600" dirty="0"/>
              <a:t>: </a:t>
            </a:r>
            <a:r>
              <a:rPr lang="en-US" sz="2600" dirty="0" err="1"/>
              <a:t>Նրանց</a:t>
            </a:r>
            <a:r>
              <a:rPr lang="en-US" sz="2600" dirty="0"/>
              <a:t> </a:t>
            </a:r>
            <a:r>
              <a:rPr lang="en-US" sz="2600" dirty="0" err="1"/>
              <a:t>միջև</a:t>
            </a:r>
            <a:r>
              <a:rPr lang="en-US" sz="2600" dirty="0"/>
              <a:t> </a:t>
            </a:r>
            <a:r>
              <a:rPr lang="en-US" sz="2600" dirty="0" err="1"/>
              <a:t>ֆիզիկական</a:t>
            </a:r>
            <a:r>
              <a:rPr lang="en-US" sz="2600" dirty="0"/>
              <a:t> </a:t>
            </a:r>
            <a:r>
              <a:rPr lang="en-US" sz="2600" dirty="0" err="1"/>
              <a:t>տարածության</a:t>
            </a:r>
            <a:r>
              <a:rPr lang="en-US" sz="2600" dirty="0"/>
              <a:t> </a:t>
            </a:r>
            <a:r>
              <a:rPr lang="en-US" sz="2600" dirty="0" err="1"/>
              <a:t>մեծ</a:t>
            </a:r>
            <a:r>
              <a:rPr lang="en-US" sz="2600" dirty="0"/>
              <a:t> </a:t>
            </a:r>
            <a:r>
              <a:rPr lang="en-US" sz="2600" dirty="0" err="1"/>
              <a:t>կամ</a:t>
            </a:r>
            <a:r>
              <a:rPr lang="en-US" sz="2600" dirty="0"/>
              <a:t> </a:t>
            </a:r>
            <a:r>
              <a:rPr lang="en-US" sz="2600" dirty="0" err="1"/>
              <a:t>փոքր</a:t>
            </a:r>
            <a:r>
              <a:rPr lang="en-US" sz="2600" dirty="0"/>
              <a:t> </a:t>
            </a:r>
            <a:r>
              <a:rPr lang="en-US" sz="2600" dirty="0" err="1"/>
              <a:t>լինելը</a:t>
            </a:r>
            <a:r>
              <a:rPr lang="en-US" sz="2600" dirty="0"/>
              <a:t> </a:t>
            </a:r>
            <a:r>
              <a:rPr lang="en-US" sz="2600" dirty="0" err="1"/>
              <a:t>կախված</a:t>
            </a:r>
            <a:r>
              <a:rPr lang="en-US" sz="2600" dirty="0"/>
              <a:t> է </a:t>
            </a:r>
            <a:r>
              <a:rPr lang="en-US" sz="2600" dirty="0" err="1"/>
              <a:t>հոգեբանական</a:t>
            </a:r>
            <a:r>
              <a:rPr lang="en-US" sz="2600" dirty="0"/>
              <a:t> </a:t>
            </a:r>
            <a:r>
              <a:rPr lang="en-US" sz="2600" dirty="0" err="1"/>
              <a:t>տեսակետից</a:t>
            </a:r>
            <a:r>
              <a:rPr lang="en-US" sz="2600" dirty="0"/>
              <a:t> </a:t>
            </a:r>
            <a:r>
              <a:rPr lang="en-US" sz="2600" dirty="0" err="1"/>
              <a:t>հեռու</a:t>
            </a:r>
            <a:r>
              <a:rPr lang="en-US" sz="2600" dirty="0"/>
              <a:t> </a:t>
            </a:r>
            <a:r>
              <a:rPr lang="en-US" sz="2600" dirty="0" err="1"/>
              <a:t>կամ</a:t>
            </a:r>
            <a:r>
              <a:rPr lang="en-US" sz="2600" dirty="0"/>
              <a:t> </a:t>
            </a:r>
            <a:r>
              <a:rPr lang="en-US" sz="2600" dirty="0" err="1"/>
              <a:t>մոտ</a:t>
            </a:r>
            <a:r>
              <a:rPr lang="en-US" sz="2600" dirty="0"/>
              <a:t> </a:t>
            </a:r>
            <a:r>
              <a:rPr lang="en-US" sz="2600" dirty="0" err="1"/>
              <a:t>լինելուց</a:t>
            </a:r>
            <a:r>
              <a:rPr lang="en-US" sz="2600" dirty="0"/>
              <a:t>:</a:t>
            </a:r>
          </a:p>
          <a:p>
            <a:pPr>
              <a:defRPr/>
            </a:pPr>
            <a:endParaRPr lang="en-US" sz="2600" dirty="0"/>
          </a:p>
        </p:txBody>
      </p:sp>
    </p:spTree>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77B6F28-5421-4FE5-9554-D5A856FE005F}"/>
              </a:ext>
            </a:extLst>
          </p:cNvPr>
          <p:cNvSpPr>
            <a:spLocks noGrp="1"/>
          </p:cNvSpPr>
          <p:nvPr>
            <p:ph idx="1"/>
          </p:nvPr>
        </p:nvSpPr>
        <p:spPr>
          <a:xfrm>
            <a:off x="228600" y="457200"/>
            <a:ext cx="8458200" cy="6096000"/>
          </a:xfrm>
        </p:spPr>
        <p:txBody>
          <a:bodyPr/>
          <a:lstStyle/>
          <a:p>
            <a:pPr marL="0" indent="0">
              <a:buFontTx/>
              <a:buNone/>
              <a:defRPr/>
            </a:pPr>
            <a:r>
              <a:rPr lang="en-US" sz="2600" b="1" i="1" dirty="0"/>
              <a:t>դ) </a:t>
            </a:r>
            <a:r>
              <a:rPr lang="en-US" sz="2600" b="1" i="1" dirty="0" err="1"/>
              <a:t>մարդու</a:t>
            </a:r>
            <a:r>
              <a:rPr lang="en-US" sz="2600" b="1" i="1" dirty="0"/>
              <a:t> </a:t>
            </a:r>
            <a:r>
              <a:rPr lang="en-US" sz="2600" b="1" i="1" dirty="0" err="1"/>
              <a:t>կեցվածքը</a:t>
            </a:r>
            <a:r>
              <a:rPr lang="en-US" sz="2600" b="1" i="1" dirty="0"/>
              <a:t>  </a:t>
            </a:r>
            <a:r>
              <a:rPr lang="en-US" sz="2600" dirty="0" err="1"/>
              <a:t>կապված</a:t>
            </a:r>
            <a:r>
              <a:rPr lang="en-US" sz="2600" dirty="0"/>
              <a:t> է </a:t>
            </a:r>
            <a:r>
              <a:rPr lang="en-US" sz="2600" dirty="0" err="1"/>
              <a:t>ուրիշների</a:t>
            </a:r>
            <a:r>
              <a:rPr lang="en-US" sz="2600" dirty="0"/>
              <a:t> </a:t>
            </a:r>
            <a:r>
              <a:rPr lang="en-US" sz="2600" dirty="0" err="1"/>
              <a:t>նկատմամբ</a:t>
            </a:r>
            <a:r>
              <a:rPr lang="en-US" sz="2600" dirty="0"/>
              <a:t> </a:t>
            </a:r>
            <a:r>
              <a:rPr lang="en-US" sz="2600" dirty="0" err="1"/>
              <a:t>մարդու</a:t>
            </a:r>
            <a:r>
              <a:rPr lang="en-US" sz="2600" dirty="0"/>
              <a:t> </a:t>
            </a:r>
            <a:r>
              <a:rPr lang="en-US" sz="2600" dirty="0" err="1"/>
              <a:t>վերաբերմունքի</a:t>
            </a:r>
            <a:r>
              <a:rPr lang="en-US" sz="2600" dirty="0"/>
              <a:t> </a:t>
            </a:r>
            <a:r>
              <a:rPr lang="en-US" sz="2600" dirty="0" err="1"/>
              <a:t>հետ</a:t>
            </a:r>
            <a:r>
              <a:rPr lang="en-US" sz="2600" dirty="0"/>
              <a:t>.</a:t>
            </a:r>
          </a:p>
          <a:p>
            <a:pPr marL="0" indent="0">
              <a:buFontTx/>
              <a:buNone/>
              <a:defRPr/>
            </a:pPr>
            <a:r>
              <a:rPr lang="en-US" sz="2600" b="1" i="1" dirty="0"/>
              <a:t>ե) </a:t>
            </a:r>
            <a:r>
              <a:rPr lang="en-US" sz="2600" b="1" i="1" dirty="0" err="1"/>
              <a:t>մարմնային</a:t>
            </a:r>
            <a:r>
              <a:rPr lang="en-US" sz="2600" b="1" i="1" dirty="0"/>
              <a:t> </a:t>
            </a:r>
            <a:r>
              <a:rPr lang="en-US" sz="2600" b="1" i="1" dirty="0" err="1"/>
              <a:t>կոնտակտ</a:t>
            </a:r>
            <a:r>
              <a:rPr lang="en-US" sz="2600" b="1" i="1" dirty="0"/>
              <a:t>:</a:t>
            </a:r>
            <a:r>
              <a:rPr lang="en-US" sz="2600" dirty="0"/>
              <a:t> </a:t>
            </a:r>
            <a:r>
              <a:rPr lang="en-US" sz="2600" dirty="0" err="1"/>
              <a:t>Սա</a:t>
            </a:r>
            <a:r>
              <a:rPr lang="en-US" sz="2600" dirty="0"/>
              <a:t> </a:t>
            </a:r>
            <a:r>
              <a:rPr lang="en-US" sz="2600" dirty="0" err="1"/>
              <a:t>միջանձնային</a:t>
            </a:r>
            <a:r>
              <a:rPr lang="en-US" sz="2600" dirty="0"/>
              <a:t> </a:t>
            </a:r>
            <a:r>
              <a:rPr lang="en-US" sz="2600" dirty="0" err="1"/>
              <a:t>շփման</a:t>
            </a:r>
            <a:r>
              <a:rPr lang="en-US" sz="2600" dirty="0"/>
              <a:t> </a:t>
            </a:r>
            <a:r>
              <a:rPr lang="en-US" sz="2600" dirty="0" err="1"/>
              <a:t>այն</a:t>
            </a:r>
            <a:r>
              <a:rPr lang="en-US" sz="2600" dirty="0"/>
              <a:t> </a:t>
            </a:r>
            <a:r>
              <a:rPr lang="en-US" sz="2600" dirty="0" err="1"/>
              <a:t>տեսակն</a:t>
            </a:r>
            <a:r>
              <a:rPr lang="en-US" sz="2600" dirty="0"/>
              <a:t> է, </a:t>
            </a:r>
            <a:r>
              <a:rPr lang="en-US" sz="2600" dirty="0" err="1"/>
              <a:t>որն</a:t>
            </a:r>
            <a:r>
              <a:rPr lang="en-US" sz="2600" dirty="0"/>
              <a:t> </a:t>
            </a:r>
            <a:r>
              <a:rPr lang="en-US" sz="2600" dirty="0" err="1"/>
              <a:t>ընդունված</a:t>
            </a:r>
            <a:r>
              <a:rPr lang="en-US" sz="2600" dirty="0"/>
              <a:t> է </a:t>
            </a:r>
            <a:r>
              <a:rPr lang="en-US" sz="2600" dirty="0" err="1"/>
              <a:t>առավել</a:t>
            </a:r>
            <a:r>
              <a:rPr lang="en-US" sz="2600" dirty="0"/>
              <a:t> </a:t>
            </a:r>
            <a:r>
              <a:rPr lang="en-US" sz="2600" dirty="0" err="1"/>
              <a:t>առաջնային</a:t>
            </a:r>
            <a:r>
              <a:rPr lang="en-US" sz="2600" dirty="0"/>
              <a:t> </a:t>
            </a:r>
            <a:r>
              <a:rPr lang="en-US" sz="2600" dirty="0" err="1"/>
              <a:t>սոցիալական</a:t>
            </a:r>
            <a:r>
              <a:rPr lang="en-US" sz="2600" dirty="0"/>
              <a:t> </a:t>
            </a:r>
            <a:r>
              <a:rPr lang="en-US" sz="2600" dirty="0" err="1"/>
              <a:t>խմբերում</a:t>
            </a:r>
            <a:r>
              <a:rPr lang="en-US" sz="2600" dirty="0"/>
              <a:t>.</a:t>
            </a:r>
          </a:p>
          <a:p>
            <a:pPr marL="0" indent="0">
              <a:buFontTx/>
              <a:buNone/>
              <a:defRPr/>
            </a:pPr>
            <a:r>
              <a:rPr lang="en-US" sz="2600" b="1" i="1" dirty="0"/>
              <a:t>զ) </a:t>
            </a:r>
            <a:r>
              <a:rPr lang="en-US" sz="2600" b="1" i="1" dirty="0" err="1"/>
              <a:t>հագուստը</a:t>
            </a:r>
            <a:r>
              <a:rPr lang="en-US" sz="2600" b="1" i="1" dirty="0"/>
              <a:t> և </a:t>
            </a:r>
            <a:r>
              <a:rPr lang="en-US" sz="2600" b="1" i="1" dirty="0" err="1"/>
              <a:t>արտաքին</a:t>
            </a:r>
            <a:r>
              <a:rPr lang="en-US" sz="2600" b="1" i="1" dirty="0"/>
              <a:t> </a:t>
            </a:r>
            <a:r>
              <a:rPr lang="en-US" sz="2600" b="1" i="1" dirty="0" err="1"/>
              <a:t>տեսքը</a:t>
            </a:r>
            <a:r>
              <a:rPr lang="en-US" sz="2600" b="1" i="1" dirty="0"/>
              <a:t>  </a:t>
            </a:r>
            <a:r>
              <a:rPr lang="en-US" sz="2600" dirty="0" err="1"/>
              <a:t>նույնպես</a:t>
            </a:r>
            <a:r>
              <a:rPr lang="en-US" sz="2600" dirty="0"/>
              <a:t> </a:t>
            </a:r>
            <a:r>
              <a:rPr lang="en-US" sz="2600" dirty="0" err="1"/>
              <a:t>մտնում</a:t>
            </a:r>
            <a:r>
              <a:rPr lang="en-US" sz="2600" dirty="0"/>
              <a:t> </a:t>
            </a:r>
            <a:r>
              <a:rPr lang="en-US" sz="2600" dirty="0" err="1"/>
              <a:t>են</a:t>
            </a:r>
            <a:r>
              <a:rPr lang="en-US" sz="2600" dirty="0"/>
              <a:t> </a:t>
            </a:r>
            <a:r>
              <a:rPr lang="en-US" sz="2600" dirty="0" err="1"/>
              <a:t>մարդու</a:t>
            </a:r>
            <a:r>
              <a:rPr lang="en-US" sz="2600" dirty="0"/>
              <a:t> </a:t>
            </a:r>
            <a:r>
              <a:rPr lang="en-US" sz="2600" dirty="0" err="1"/>
              <a:t>սոցիալական</a:t>
            </a:r>
            <a:r>
              <a:rPr lang="en-US" sz="2600" dirty="0"/>
              <a:t> </a:t>
            </a:r>
            <a:r>
              <a:rPr lang="en-US" sz="2600" dirty="0" err="1"/>
              <a:t>վարքի</a:t>
            </a:r>
            <a:r>
              <a:rPr lang="en-US" sz="2600" dirty="0"/>
              <a:t> </a:t>
            </a:r>
            <a:r>
              <a:rPr lang="en-US" sz="2600" dirty="0" err="1"/>
              <a:t>մեջ</a:t>
            </a:r>
            <a:r>
              <a:rPr lang="en-US" sz="2600" dirty="0"/>
              <a:t> և </a:t>
            </a:r>
            <a:r>
              <a:rPr lang="en-US" sz="2600" dirty="0" err="1"/>
              <a:t>անձի</a:t>
            </a:r>
            <a:r>
              <a:rPr lang="en-US" sz="2600" dirty="0"/>
              <a:t>, </a:t>
            </a:r>
            <a:r>
              <a:rPr lang="en-US" sz="2600" dirty="0" err="1"/>
              <a:t>նրա</a:t>
            </a:r>
            <a:r>
              <a:rPr lang="en-US" sz="2600" dirty="0"/>
              <a:t> </a:t>
            </a:r>
            <a:r>
              <a:rPr lang="en-US" sz="2600" dirty="0" err="1"/>
              <a:t>դիրքի</a:t>
            </a:r>
            <a:r>
              <a:rPr lang="en-US" sz="2600" dirty="0"/>
              <a:t> </a:t>
            </a:r>
            <a:r>
              <a:rPr lang="en-US" sz="2600" dirty="0" err="1"/>
              <a:t>ու</a:t>
            </a:r>
            <a:r>
              <a:rPr lang="en-US" sz="2600" dirty="0"/>
              <a:t> </a:t>
            </a:r>
            <a:r>
              <a:rPr lang="en-US" sz="2600" dirty="0" err="1"/>
              <a:t>փոխհարաբերությունների</a:t>
            </a:r>
            <a:r>
              <a:rPr lang="en-US" sz="2600" dirty="0"/>
              <a:t> </a:t>
            </a:r>
            <a:r>
              <a:rPr lang="en-US" sz="2600" dirty="0" err="1"/>
              <a:t>մասին</a:t>
            </a:r>
            <a:r>
              <a:rPr lang="en-US" sz="2600" dirty="0"/>
              <a:t> </a:t>
            </a:r>
            <a:r>
              <a:rPr lang="en-US" sz="2600" dirty="0" err="1"/>
              <a:t>որոշակի</a:t>
            </a:r>
            <a:r>
              <a:rPr lang="en-US" sz="2600" dirty="0"/>
              <a:t> </a:t>
            </a:r>
            <a:r>
              <a:rPr lang="en-US" sz="2600" dirty="0" err="1"/>
              <a:t>ինֆորմացիա</a:t>
            </a:r>
            <a:r>
              <a:rPr lang="en-US" sz="2600" dirty="0"/>
              <a:t> </a:t>
            </a:r>
            <a:r>
              <a:rPr lang="en-US" sz="2600" dirty="0" err="1"/>
              <a:t>են</a:t>
            </a:r>
            <a:r>
              <a:rPr lang="en-US" sz="2600" dirty="0"/>
              <a:t> </a:t>
            </a:r>
            <a:r>
              <a:rPr lang="en-US" sz="2600" dirty="0" err="1"/>
              <a:t>տալիս</a:t>
            </a:r>
            <a:r>
              <a:rPr lang="en-US" sz="2600" dirty="0"/>
              <a:t>.</a:t>
            </a:r>
          </a:p>
          <a:p>
            <a:pPr marL="0" indent="0">
              <a:buFontTx/>
              <a:buNone/>
              <a:defRPr/>
            </a:pPr>
            <a:r>
              <a:rPr lang="en-US" sz="2600" b="1" i="1" dirty="0"/>
              <a:t>է) </a:t>
            </a:r>
            <a:r>
              <a:rPr lang="en-US" sz="2600" b="1" i="1" dirty="0" err="1"/>
              <a:t>տարածական</a:t>
            </a:r>
            <a:r>
              <a:rPr lang="en-US" sz="2600" b="1" i="1" dirty="0"/>
              <a:t> </a:t>
            </a:r>
            <a:r>
              <a:rPr lang="en-US" sz="2600" b="1" i="1" dirty="0" err="1"/>
              <a:t>վարքը</a:t>
            </a:r>
            <a:r>
              <a:rPr lang="en-US" sz="2600" b="1" i="1" dirty="0"/>
              <a:t> և </a:t>
            </a:r>
            <a:r>
              <a:rPr lang="en-US" sz="2600" b="1" i="1" dirty="0" err="1"/>
              <a:t>հաղորդակցումը</a:t>
            </a:r>
            <a:r>
              <a:rPr lang="en-US" sz="2600" b="1" i="1" dirty="0"/>
              <a:t>:  </a:t>
            </a:r>
            <a:r>
              <a:rPr lang="en-US" sz="2600" dirty="0" err="1"/>
              <a:t>Շփման</a:t>
            </a:r>
            <a:r>
              <a:rPr lang="en-US" sz="2600" dirty="0"/>
              <a:t> </a:t>
            </a:r>
            <a:r>
              <a:rPr lang="en-US" sz="2600" dirty="0" err="1"/>
              <a:t>ընթացքում</a:t>
            </a:r>
            <a:r>
              <a:rPr lang="en-US" sz="2600" dirty="0"/>
              <a:t> </a:t>
            </a:r>
            <a:r>
              <a:rPr lang="en-US" sz="2600" dirty="0" err="1"/>
              <a:t>մարդիկ</a:t>
            </a:r>
            <a:r>
              <a:rPr lang="en-US" sz="2600" dirty="0"/>
              <a:t> </a:t>
            </a:r>
            <a:r>
              <a:rPr lang="en-US" sz="2600" dirty="0" err="1"/>
              <a:t>միմյանց</a:t>
            </a:r>
            <a:r>
              <a:rPr lang="en-US" sz="2600" dirty="0"/>
              <a:t> </a:t>
            </a:r>
            <a:r>
              <a:rPr lang="en-US" sz="2600" dirty="0" err="1"/>
              <a:t>նկատմամբ</a:t>
            </a:r>
            <a:r>
              <a:rPr lang="en-US" sz="2600" dirty="0"/>
              <a:t> </a:t>
            </a:r>
            <a:r>
              <a:rPr lang="en-US" sz="2600" dirty="0" err="1"/>
              <a:t>որոշակի</a:t>
            </a:r>
            <a:r>
              <a:rPr lang="en-US" sz="2600" dirty="0"/>
              <a:t> </a:t>
            </a:r>
            <a:r>
              <a:rPr lang="en-US" sz="2600" dirty="0" err="1"/>
              <a:t>դիրք</a:t>
            </a:r>
            <a:r>
              <a:rPr lang="en-US" sz="2600" dirty="0"/>
              <a:t> </a:t>
            </a:r>
            <a:r>
              <a:rPr lang="en-US" sz="2600" dirty="0" err="1"/>
              <a:t>են</a:t>
            </a:r>
            <a:r>
              <a:rPr lang="en-US" sz="2600" dirty="0"/>
              <a:t> </a:t>
            </a:r>
            <a:r>
              <a:rPr lang="en-US" sz="2600" dirty="0" err="1"/>
              <a:t>ընդունում</a:t>
            </a:r>
            <a:r>
              <a:rPr lang="en-US" sz="2600" dirty="0"/>
              <a:t>: </a:t>
            </a:r>
            <a:r>
              <a:rPr lang="en-US" sz="2600" dirty="0" err="1"/>
              <a:t>Նրանց</a:t>
            </a:r>
            <a:r>
              <a:rPr lang="en-US" sz="2600" dirty="0"/>
              <a:t> </a:t>
            </a:r>
            <a:r>
              <a:rPr lang="en-US" sz="2600" dirty="0" err="1"/>
              <a:t>միջև</a:t>
            </a:r>
            <a:r>
              <a:rPr lang="en-US" sz="2600" dirty="0"/>
              <a:t> </a:t>
            </a:r>
            <a:r>
              <a:rPr lang="en-US" sz="2600" dirty="0" err="1"/>
              <a:t>ֆիզիկական</a:t>
            </a:r>
            <a:r>
              <a:rPr lang="en-US" sz="2600" dirty="0"/>
              <a:t> </a:t>
            </a:r>
            <a:r>
              <a:rPr lang="en-US" sz="2600" dirty="0" err="1"/>
              <a:t>տարածության</a:t>
            </a:r>
            <a:r>
              <a:rPr lang="en-US" sz="2600" dirty="0"/>
              <a:t> </a:t>
            </a:r>
            <a:r>
              <a:rPr lang="en-US" sz="2600" dirty="0" err="1"/>
              <a:t>մեծ</a:t>
            </a:r>
            <a:r>
              <a:rPr lang="en-US" sz="2600" dirty="0"/>
              <a:t> </a:t>
            </a:r>
            <a:r>
              <a:rPr lang="en-US" sz="2600" dirty="0" err="1"/>
              <a:t>կամ</a:t>
            </a:r>
            <a:r>
              <a:rPr lang="en-US" sz="2600" dirty="0"/>
              <a:t> </a:t>
            </a:r>
            <a:r>
              <a:rPr lang="en-US" sz="2600" dirty="0" err="1"/>
              <a:t>փոքր</a:t>
            </a:r>
            <a:r>
              <a:rPr lang="en-US" sz="2600" dirty="0"/>
              <a:t> </a:t>
            </a:r>
            <a:r>
              <a:rPr lang="en-US" sz="2600" dirty="0" err="1"/>
              <a:t>լինելը</a:t>
            </a:r>
            <a:r>
              <a:rPr lang="en-US" sz="2600" dirty="0"/>
              <a:t> </a:t>
            </a:r>
            <a:r>
              <a:rPr lang="en-US" sz="2600" dirty="0" err="1"/>
              <a:t>կախված</a:t>
            </a:r>
            <a:r>
              <a:rPr lang="en-US" sz="2600" dirty="0"/>
              <a:t> է </a:t>
            </a:r>
            <a:r>
              <a:rPr lang="en-US" sz="2600" dirty="0" err="1"/>
              <a:t>հոգեբանական</a:t>
            </a:r>
            <a:r>
              <a:rPr lang="en-US" sz="2600" dirty="0"/>
              <a:t> </a:t>
            </a:r>
            <a:r>
              <a:rPr lang="en-US" sz="2600" dirty="0" err="1"/>
              <a:t>տեսակետից</a:t>
            </a:r>
            <a:r>
              <a:rPr lang="en-US" sz="2600" dirty="0"/>
              <a:t> </a:t>
            </a:r>
            <a:r>
              <a:rPr lang="en-US" sz="2600" dirty="0" err="1"/>
              <a:t>հեռու</a:t>
            </a:r>
            <a:r>
              <a:rPr lang="en-US" sz="2600" dirty="0"/>
              <a:t> </a:t>
            </a:r>
            <a:r>
              <a:rPr lang="en-US" sz="2600" dirty="0" err="1"/>
              <a:t>կամ</a:t>
            </a:r>
            <a:r>
              <a:rPr lang="en-US" sz="2600" dirty="0"/>
              <a:t> </a:t>
            </a:r>
            <a:r>
              <a:rPr lang="en-US" sz="2600" dirty="0" err="1"/>
              <a:t>մոտ</a:t>
            </a:r>
            <a:r>
              <a:rPr lang="en-US" sz="2600" dirty="0"/>
              <a:t> </a:t>
            </a:r>
            <a:r>
              <a:rPr lang="en-US" sz="2600" dirty="0" err="1"/>
              <a:t>լինելուց</a:t>
            </a:r>
            <a:r>
              <a:rPr lang="en-US" sz="2600" dirty="0"/>
              <a:t>:</a:t>
            </a:r>
          </a:p>
          <a:p>
            <a:pPr>
              <a:defRPr/>
            </a:pPr>
            <a:endParaRPr lang="en-US" sz="2600" dirty="0"/>
          </a:p>
        </p:txBody>
      </p:sp>
    </p:spTree>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101" y="155840"/>
            <a:ext cx="2987089" cy="1574808"/>
          </a:xfrm>
        </p:spPr>
        <p:txBody>
          <a:bodyPr/>
          <a:lstStyle/>
          <a:p>
            <a:r>
              <a:rPr lang="en-US" b="1" dirty="0">
                <a:latin typeface="WeblySleek UI Light" panose="020B0502040204020203" pitchFamily="34" charset="0"/>
                <a:ea typeface="Open Sans Extrabold" panose="020B0906030804020204" pitchFamily="34" charset="0"/>
                <a:cs typeface="WeblySleek UI Semibold" panose="020B0702040204020203" pitchFamily="34" charset="0"/>
              </a:rPr>
              <a:t>″</a:t>
            </a:r>
            <a:r>
              <a:rPr lang="hy-AM" b="1" dirty="0">
                <a:latin typeface="WeblySleek UI Light" panose="020B0502040204020203" pitchFamily="34" charset="0"/>
                <a:ea typeface="Open Sans Extrabold" panose="020B0906030804020204" pitchFamily="34" charset="0"/>
                <a:cs typeface="WeblySleek UI Semibold" panose="020B0702040204020203" pitchFamily="34" charset="0"/>
              </a:rPr>
              <a:t>Հ</a:t>
            </a:r>
            <a:r>
              <a:rPr lang="en-US" b="1" dirty="0">
                <a:latin typeface="WeblySleek UI Light" panose="020B0502040204020203" pitchFamily="34" charset="0"/>
                <a:ea typeface="Open Sans Extrabold" panose="020B0906030804020204" pitchFamily="34" charset="0"/>
                <a:cs typeface="WeblySleek UI Semibold" panose="020B0702040204020203" pitchFamily="34" charset="0"/>
              </a:rPr>
              <a:t>այելային արտացոլում″</a:t>
            </a:r>
            <a:endParaRPr lang="en-US" dirty="0"/>
          </a:p>
        </p:txBody>
      </p:sp>
      <p:sp>
        <p:nvSpPr>
          <p:cNvPr id="6" name="Rectangle 4"/>
          <p:cNvSpPr>
            <a:spLocks noGrp="1" noChangeArrowheads="1"/>
          </p:cNvSpPr>
          <p:nvPr>
            <p:ph type="body" sz="half" idx="2"/>
          </p:nvPr>
        </p:nvSpPr>
        <p:spPr bwMode="auto">
          <a:xfrm>
            <a:off x="4942037" y="1452695"/>
            <a:ext cx="2987089" cy="424731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hy-AM" sz="2000" dirty="0">
                <a:latin typeface="WeblySleek UI Light" panose="020B0502040204020203" pitchFamily="34" charset="0"/>
                <a:ea typeface="Open Sans Extrabold" panose="020B0906030804020204" pitchFamily="34" charset="0"/>
                <a:cs typeface="WeblySleek UI Semibold" panose="020B0702040204020203" pitchFamily="34" charset="0"/>
              </a:rPr>
              <a:t>Ա</a:t>
            </a:r>
            <a:r>
              <a:rPr lang="en-US" sz="2000" dirty="0">
                <a:latin typeface="WeblySleek UI Light" panose="020B0502040204020203" pitchFamily="34" charset="0"/>
                <a:ea typeface="Open Sans Extrabold" panose="020B0906030804020204" pitchFamily="34" charset="0"/>
                <a:cs typeface="WeblySleek UI Semibold" panose="020B0702040204020203" pitchFamily="34" charset="0"/>
              </a:rPr>
              <a:t>րդյունավետ միջոցներից է: Այս եղանակով կարելի է </a:t>
            </a:r>
            <a:r>
              <a:rPr lang="hy-AM" sz="2000" dirty="0">
                <a:latin typeface="WeblySleek UI Light" panose="020B0502040204020203" pitchFamily="34" charset="0"/>
                <a:ea typeface="Open Sans Extrabold" panose="020B0906030804020204" pitchFamily="34" charset="0"/>
                <a:cs typeface="WeblySleek UI Semibold" panose="020B0702040204020203" pitchFamily="34" charset="0"/>
              </a:rPr>
              <a:t>նմանակել</a:t>
            </a:r>
            <a:r>
              <a:rPr lang="en-US" sz="2000" dirty="0">
                <a:latin typeface="WeblySleek UI Light" panose="020B0502040204020203" pitchFamily="34" charset="0"/>
                <a:ea typeface="Open Sans Extrabold" panose="020B0906030804020204" pitchFamily="34" charset="0"/>
                <a:cs typeface="WeblySleek UI Semibold" panose="020B0702040204020203" pitchFamily="34" charset="0"/>
              </a:rPr>
              <a:t> զրուցակցի</a:t>
            </a:r>
            <a:r>
              <a:rPr lang="hy-AM" sz="2000" dirty="0">
                <a:latin typeface="WeblySleek UI Light" panose="020B0502040204020203" pitchFamily="34" charset="0"/>
                <a:ea typeface="Open Sans Extrabold" panose="020B0906030804020204" pitchFamily="34" charset="0"/>
                <a:cs typeface="WeblySleek UI Semibold" panose="020B0702040204020203" pitchFamily="34" charset="0"/>
              </a:rPr>
              <a:t>ն՝</a:t>
            </a:r>
            <a:r>
              <a:rPr lang="en-US" sz="2000" dirty="0">
                <a:latin typeface="WeblySleek UI Light" panose="020B0502040204020203" pitchFamily="34" charset="0"/>
                <a:ea typeface="Open Sans Extrabold" panose="020B0906030804020204" pitchFamily="34" charset="0"/>
                <a:cs typeface="WeblySleek UI Semibold" panose="020B0702040204020203" pitchFamily="34" charset="0"/>
              </a:rPr>
              <a:t> </a:t>
            </a:r>
            <a:r>
              <a:rPr lang="hy-AM" sz="2000" dirty="0">
                <a:latin typeface="WeblySleek UI Light" panose="020B0502040204020203" pitchFamily="34" charset="0"/>
                <a:ea typeface="Open Sans Extrabold" panose="020B0906030804020204" pitchFamily="34" charset="0"/>
                <a:cs typeface="WeblySleek UI Semibold" panose="020B0702040204020203" pitchFamily="34" charset="0"/>
              </a:rPr>
              <a:t>նրա </a:t>
            </a:r>
            <a:r>
              <a:rPr lang="en-US" sz="2000" dirty="0">
                <a:latin typeface="WeblySleek UI Light" panose="020B0502040204020203" pitchFamily="34" charset="0"/>
                <a:ea typeface="Open Sans Extrabold" panose="020B0906030804020204" pitchFamily="34" charset="0"/>
                <a:cs typeface="WeblySleek UI Semibold" panose="020B0702040204020203" pitchFamily="34" charset="0"/>
              </a:rPr>
              <a:t>կեցվածքը</a:t>
            </a:r>
            <a:r>
              <a:rPr lang="hy-AM" sz="2000" dirty="0">
                <a:latin typeface="WeblySleek UI Light" panose="020B0502040204020203" pitchFamily="34" charset="0"/>
                <a:ea typeface="Open Sans Extrabold" panose="020B0906030804020204" pitchFamily="34" charset="0"/>
                <a:cs typeface="WeblySleek UI Semibold" panose="020B0702040204020203" pitchFamily="34" charset="0"/>
              </a:rPr>
              <a:t>, </a:t>
            </a:r>
            <a:r>
              <a:rPr lang="en-US" sz="2000" dirty="0">
                <a:latin typeface="WeblySleek UI Light" panose="020B0502040204020203" pitchFamily="34" charset="0"/>
                <a:ea typeface="Open Sans Extrabold" panose="020B0906030804020204" pitchFamily="34" charset="0"/>
                <a:cs typeface="WeblySleek UI Semibold" panose="020B0702040204020203" pitchFamily="34" charset="0"/>
              </a:rPr>
              <a:t>ձայնի բարձրությունը, խոսքի տեմպը և նույնիսկ ժարգոնը, որը նա օգտագործում է:</a:t>
            </a:r>
            <a:endParaRPr lang="ru-RU" sz="2000" dirty="0">
              <a:latin typeface="WeblySleek UI Light" panose="020B0502040204020203" pitchFamily="34" charset="0"/>
              <a:ea typeface="Open Sans Extrabold" panose="020B0906030804020204" pitchFamily="34" charset="0"/>
              <a:cs typeface="WeblySleek UI Semibold" panose="020B0702040204020203" pitchFamily="34" charset="0"/>
            </a:endParaRPr>
          </a:p>
        </p:txBody>
      </p:sp>
      <p:pic>
        <p:nvPicPr>
          <p:cNvPr id="9" name="Picture 8"/>
          <p:cNvPicPr>
            <a:picLocks noChangeAspect="1"/>
          </p:cNvPicPr>
          <p:nvPr/>
        </p:nvPicPr>
        <p:blipFill>
          <a:blip r:embed="rId2"/>
          <a:stretch>
            <a:fillRect/>
          </a:stretch>
        </p:blipFill>
        <p:spPr>
          <a:xfrm>
            <a:off x="732101" y="2429691"/>
            <a:ext cx="3501608" cy="2863079"/>
          </a:xfrm>
          <a:prstGeom prst="rect">
            <a:avLst/>
          </a:prstGeom>
        </p:spPr>
      </p:pic>
    </p:spTree>
    <p:extLst>
      <p:ext uri="{BB962C8B-B14F-4D97-AF65-F5344CB8AC3E}">
        <p14:creationId xmlns:p14="http://schemas.microsoft.com/office/powerpoint/2010/main" val="1954022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y-AM" dirty="0"/>
              <a:t>Հաղորդակցման խոչընդոտերը</a:t>
            </a:r>
            <a:endParaRPr lang="en-US" dirty="0"/>
          </a:p>
        </p:txBody>
      </p:sp>
      <p:sp>
        <p:nvSpPr>
          <p:cNvPr id="3" name="Content Placeholder 2"/>
          <p:cNvSpPr>
            <a:spLocks noGrp="1"/>
          </p:cNvSpPr>
          <p:nvPr>
            <p:ph idx="1"/>
          </p:nvPr>
        </p:nvSpPr>
        <p:spPr/>
        <p:txBody>
          <a:bodyPr/>
          <a:lstStyle/>
          <a:p>
            <a:r>
              <a:rPr lang="hy-AM" sz="2200" dirty="0"/>
              <a:t>Ընկալման</a:t>
            </a:r>
          </a:p>
          <a:p>
            <a:r>
              <a:rPr lang="hy-AM" sz="2200" dirty="0"/>
              <a:t>Դիրքորոշման</a:t>
            </a:r>
          </a:p>
          <a:p>
            <a:r>
              <a:rPr lang="hy-AM" sz="2200" dirty="0"/>
              <a:t>Արտահայտման</a:t>
            </a:r>
          </a:p>
          <a:p>
            <a:r>
              <a:rPr lang="hy-AM" sz="2200" dirty="0"/>
              <a:t>Ինտելեկտուալ</a:t>
            </a:r>
          </a:p>
          <a:p>
            <a:r>
              <a:rPr lang="hy-AM" sz="2200" dirty="0"/>
              <a:t>Հուզական</a:t>
            </a:r>
          </a:p>
          <a:p>
            <a:r>
              <a:rPr lang="hy-AM" sz="2200" dirty="0"/>
              <a:t>Գեղագիտական</a:t>
            </a:r>
          </a:p>
          <a:p>
            <a:endParaRPr lang="hy-AM" dirty="0"/>
          </a:p>
        </p:txBody>
      </p:sp>
    </p:spTree>
    <p:extLst>
      <p:ext uri="{BB962C8B-B14F-4D97-AF65-F5344CB8AC3E}">
        <p14:creationId xmlns:p14="http://schemas.microsoft.com/office/powerpoint/2010/main" val="229484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187" y="957713"/>
            <a:ext cx="6033396" cy="679250"/>
          </a:xfrm>
        </p:spPr>
        <p:txBody>
          <a:bodyPr/>
          <a:lstStyle/>
          <a:p>
            <a:r>
              <a:rPr lang="hy-AM" sz="3400" dirty="0">
                <a:latin typeface="Calibri" panose="020F0502020204030204" pitchFamily="34" charset="0"/>
                <a:cs typeface="Calibri" panose="020F0502020204030204" pitchFamily="34" charset="0"/>
              </a:rPr>
              <a:t>Լսում</a:t>
            </a:r>
            <a:endParaRPr lang="en-US" sz="3400" dirty="0">
              <a:latin typeface="Calibri" panose="020F0502020204030204" pitchFamily="34" charset="0"/>
              <a:cs typeface="Calibri" panose="020F0502020204030204" pitchFamily="34" charset="0"/>
            </a:endParaRPr>
          </a:p>
        </p:txBody>
      </p:sp>
      <p:sp>
        <p:nvSpPr>
          <p:cNvPr id="3" name="Text Placeholder 2"/>
          <p:cNvSpPr>
            <a:spLocks noGrp="1"/>
          </p:cNvSpPr>
          <p:nvPr>
            <p:ph type="body" idx="1"/>
          </p:nvPr>
        </p:nvSpPr>
        <p:spPr>
          <a:xfrm>
            <a:off x="794187" y="1866050"/>
            <a:ext cx="3633502" cy="759290"/>
          </a:xfrm>
        </p:spPr>
        <p:txBody>
          <a:bodyPr/>
          <a:lstStyle/>
          <a:p>
            <a:r>
              <a:rPr lang="hy-AM" dirty="0">
                <a:solidFill>
                  <a:schemeClr val="accent1"/>
                </a:solidFill>
                <a:latin typeface="Calibri" panose="020F0502020204030204" pitchFamily="34" charset="0"/>
                <a:cs typeface="Calibri" panose="020F0502020204030204" pitchFamily="34" charset="0"/>
              </a:rPr>
              <a:t>Ռեֆլեքսիվ</a:t>
            </a:r>
            <a:endParaRPr lang="en-US" dirty="0">
              <a:solidFill>
                <a:schemeClr val="accent1"/>
              </a:solidFill>
              <a:latin typeface="Calibri" panose="020F0502020204030204" pitchFamily="34" charset="0"/>
              <a:cs typeface="Calibri" panose="020F0502020204030204" pitchFamily="34" charset="0"/>
            </a:endParaRPr>
          </a:p>
        </p:txBody>
      </p:sp>
      <p:sp>
        <p:nvSpPr>
          <p:cNvPr id="4" name="Content Placeholder 3"/>
          <p:cNvSpPr>
            <a:spLocks noGrp="1"/>
          </p:cNvSpPr>
          <p:nvPr>
            <p:ph sz="half" idx="2"/>
          </p:nvPr>
        </p:nvSpPr>
        <p:spPr>
          <a:xfrm>
            <a:off x="642726" y="2854427"/>
            <a:ext cx="3784963" cy="3646085"/>
          </a:xfrm>
        </p:spPr>
        <p:txBody>
          <a:bodyPr>
            <a:normAutofit fontScale="92500" lnSpcReduction="20000"/>
          </a:bodyPr>
          <a:lstStyle/>
          <a:p>
            <a:pPr>
              <a:buFont typeface="Wingdings" panose="05000000000000000000" pitchFamily="2" charset="2"/>
              <a:buChar char="q"/>
            </a:pPr>
            <a:r>
              <a:rPr lang="hy-AM" dirty="0">
                <a:latin typeface="Calibri" panose="020F0502020204030204" pitchFamily="34" charset="0"/>
                <a:cs typeface="Calibri" panose="020F0502020204030204" pitchFamily="34" charset="0"/>
              </a:rPr>
              <a:t>Հաղորդման իմաստի վերծանման գործընթաց</a:t>
            </a:r>
          </a:p>
          <a:p>
            <a:pPr>
              <a:buFont typeface="Wingdings" panose="05000000000000000000" pitchFamily="2" charset="2"/>
              <a:buChar char="q"/>
            </a:pPr>
            <a:r>
              <a:rPr lang="hy-AM" dirty="0">
                <a:latin typeface="Calibri" panose="020F0502020204030204" pitchFamily="34" charset="0"/>
                <a:cs typeface="Calibri" panose="020F0502020204030204" pitchFamily="34" charset="0"/>
              </a:rPr>
              <a:t>Պատասխանները ներառում են</a:t>
            </a:r>
          </a:p>
          <a:p>
            <a:pPr marL="457200" indent="-457200">
              <a:buFont typeface="+mj-lt"/>
              <a:buAutoNum type="arabicPeriod"/>
            </a:pPr>
            <a:r>
              <a:rPr lang="hy-AM" dirty="0">
                <a:latin typeface="Calibri" panose="020F0502020204030204" pitchFamily="34" charset="0"/>
                <a:cs typeface="Calibri" panose="020F0502020204030204" pitchFamily="34" charset="0"/>
              </a:rPr>
              <a:t>պարզաբանում </a:t>
            </a:r>
            <a:r>
              <a:rPr lang="hy-AM" dirty="0">
                <a:solidFill>
                  <a:schemeClr val="accent1"/>
                </a:solidFill>
                <a:latin typeface="Calibri" panose="020F0502020204030204" pitchFamily="34" charset="0"/>
                <a:cs typeface="Calibri" panose="020F0502020204030204" pitchFamily="34" charset="0"/>
              </a:rPr>
              <a:t>/ </a:t>
            </a:r>
            <a:r>
              <a:rPr lang="hy-AM" i="1" dirty="0">
                <a:solidFill>
                  <a:schemeClr val="accent1"/>
                </a:solidFill>
                <a:latin typeface="Calibri" panose="020F0502020204030204" pitchFamily="34" charset="0"/>
                <a:cs typeface="Calibri" panose="020F0502020204030204" pitchFamily="34" charset="0"/>
              </a:rPr>
              <a:t>Ես չհասկացա</a:t>
            </a:r>
            <a:r>
              <a:rPr lang="en-US" i="1" dirty="0">
                <a:solidFill>
                  <a:schemeClr val="accent1"/>
                </a:solidFill>
                <a:latin typeface="Calibri" panose="020F0502020204030204" pitchFamily="34" charset="0"/>
                <a:cs typeface="Calibri" panose="020F0502020204030204" pitchFamily="34" charset="0"/>
              </a:rPr>
              <a:t>...</a:t>
            </a:r>
            <a:endParaRPr lang="hy-AM" i="1" dirty="0">
              <a:solidFill>
                <a:schemeClr val="accent1"/>
              </a:solidFill>
              <a:latin typeface="Calibri" panose="020F0502020204030204" pitchFamily="34" charset="0"/>
              <a:cs typeface="Calibri" panose="020F0502020204030204" pitchFamily="34" charset="0"/>
            </a:endParaRPr>
          </a:p>
          <a:p>
            <a:pPr marL="457200" indent="-457200">
              <a:buFont typeface="+mj-lt"/>
              <a:buAutoNum type="arabicPeriod"/>
            </a:pPr>
            <a:r>
              <a:rPr lang="hy-AM" dirty="0">
                <a:latin typeface="Calibri" panose="020F0502020204030204" pitchFamily="34" charset="0"/>
                <a:cs typeface="Calibri" panose="020F0502020204030204" pitchFamily="34" charset="0"/>
              </a:rPr>
              <a:t>Վերաձևակերպում / </a:t>
            </a:r>
            <a:r>
              <a:rPr lang="hy-AM" i="1" dirty="0">
                <a:solidFill>
                  <a:schemeClr val="accent1"/>
                </a:solidFill>
                <a:latin typeface="Calibri" panose="020F0502020204030204" pitchFamily="34" charset="0"/>
                <a:cs typeface="Calibri" panose="020F0502020204030204" pitchFamily="34" charset="0"/>
              </a:rPr>
              <a:t>Դուք մտածում եք, որ․․․</a:t>
            </a:r>
          </a:p>
          <a:p>
            <a:pPr marL="457200" indent="-457200">
              <a:buFont typeface="+mj-lt"/>
              <a:buAutoNum type="arabicPeriod"/>
            </a:pPr>
            <a:r>
              <a:rPr lang="hy-AM" dirty="0">
                <a:latin typeface="Calibri" panose="020F0502020204030204" pitchFamily="34" charset="0"/>
                <a:cs typeface="Calibri" panose="020F0502020204030204" pitchFamily="34" charset="0"/>
              </a:rPr>
              <a:t>Զգացողությունների արտացողում  </a:t>
            </a:r>
            <a:r>
              <a:rPr lang="hy-AM" dirty="0">
                <a:solidFill>
                  <a:schemeClr val="accent1"/>
                </a:solidFill>
                <a:latin typeface="Calibri" panose="020F0502020204030204" pitchFamily="34" charset="0"/>
                <a:cs typeface="Calibri" panose="020F0502020204030204" pitchFamily="34" charset="0"/>
              </a:rPr>
              <a:t>/ </a:t>
            </a:r>
            <a:r>
              <a:rPr lang="hy-AM" i="1" dirty="0">
                <a:solidFill>
                  <a:schemeClr val="accent1"/>
                </a:solidFill>
                <a:latin typeface="Calibri" panose="020F0502020204030204" pitchFamily="34" charset="0"/>
                <a:cs typeface="Calibri" panose="020F0502020204030204" pitchFamily="34" charset="0"/>
              </a:rPr>
              <a:t>Դուք մի քիչ հուզվա՞ծ եք, Դուք ձեզ վա՞տ եք զգում</a:t>
            </a:r>
            <a:r>
              <a:rPr lang="en-US" i="1" dirty="0">
                <a:solidFill>
                  <a:schemeClr val="accent1"/>
                </a:solidFill>
                <a:latin typeface="Calibri" panose="020F0502020204030204" pitchFamily="34" charset="0"/>
                <a:cs typeface="Calibri" panose="020F0502020204030204" pitchFamily="34" charset="0"/>
              </a:rPr>
              <a:t>:</a:t>
            </a:r>
            <a:endParaRPr lang="hy-AM" i="1" dirty="0">
              <a:solidFill>
                <a:schemeClr val="accent1"/>
              </a:solidFill>
              <a:latin typeface="Calibri" panose="020F0502020204030204" pitchFamily="34" charset="0"/>
              <a:cs typeface="Calibri" panose="020F0502020204030204" pitchFamily="34" charset="0"/>
            </a:endParaRPr>
          </a:p>
          <a:p>
            <a:pPr marL="457200" indent="-457200">
              <a:buFont typeface="+mj-lt"/>
              <a:buAutoNum type="arabicPeriod"/>
            </a:pPr>
            <a:r>
              <a:rPr lang="hy-AM" dirty="0">
                <a:latin typeface="Calibri" panose="020F0502020204030204" pitchFamily="34" charset="0"/>
                <a:cs typeface="Calibri" panose="020F0502020204030204" pitchFamily="34" charset="0"/>
              </a:rPr>
              <a:t>Ամփոփում / </a:t>
            </a:r>
            <a:r>
              <a:rPr lang="hy-AM" i="1" dirty="0">
                <a:solidFill>
                  <a:schemeClr val="accent1"/>
                </a:solidFill>
                <a:latin typeface="Calibri" panose="020F0502020204030204" pitchFamily="34" charset="0"/>
                <a:cs typeface="Calibri" panose="020F0502020204030204" pitchFamily="34" charset="0"/>
              </a:rPr>
              <a:t>Որքան ես հասկացա․․․</a:t>
            </a:r>
            <a:endParaRPr lang="en-US" i="1" dirty="0">
              <a:solidFill>
                <a:schemeClr val="accent1"/>
              </a:solidFill>
              <a:latin typeface="Calibri" panose="020F0502020204030204" pitchFamily="34" charset="0"/>
              <a:cs typeface="Calibri" panose="020F0502020204030204" pitchFamily="34" charset="0"/>
            </a:endParaRPr>
          </a:p>
        </p:txBody>
      </p:sp>
      <p:sp>
        <p:nvSpPr>
          <p:cNvPr id="5" name="Text Placeholder 4"/>
          <p:cNvSpPr>
            <a:spLocks noGrp="1"/>
          </p:cNvSpPr>
          <p:nvPr>
            <p:ph type="body" sz="quarter" idx="3"/>
          </p:nvPr>
        </p:nvSpPr>
        <p:spPr>
          <a:xfrm>
            <a:off x="4919192" y="1924098"/>
            <a:ext cx="3636979" cy="756635"/>
          </a:xfrm>
        </p:spPr>
        <p:txBody>
          <a:bodyPr/>
          <a:lstStyle/>
          <a:p>
            <a:r>
              <a:rPr lang="hy-AM" dirty="0">
                <a:solidFill>
                  <a:schemeClr val="accent1"/>
                </a:solidFill>
                <a:latin typeface="Calibri" panose="020F0502020204030204" pitchFamily="34" charset="0"/>
                <a:cs typeface="Calibri" panose="020F0502020204030204" pitchFamily="34" charset="0"/>
              </a:rPr>
              <a:t>Ոչ ռեֆլեքսիվ</a:t>
            </a:r>
            <a:endParaRPr lang="en-US" dirty="0">
              <a:solidFill>
                <a:schemeClr val="accent1"/>
              </a:solidFill>
              <a:latin typeface="Calibri" panose="020F0502020204030204" pitchFamily="34" charset="0"/>
              <a:cs typeface="Calibri" panose="020F0502020204030204" pitchFamily="34" charset="0"/>
            </a:endParaRPr>
          </a:p>
        </p:txBody>
      </p:sp>
      <p:sp>
        <p:nvSpPr>
          <p:cNvPr id="6" name="Content Placeholder 5"/>
          <p:cNvSpPr>
            <a:spLocks noGrp="1"/>
          </p:cNvSpPr>
          <p:nvPr>
            <p:ph sz="quarter" idx="4"/>
          </p:nvPr>
        </p:nvSpPr>
        <p:spPr>
          <a:xfrm>
            <a:off x="4919192" y="2854427"/>
            <a:ext cx="4052751" cy="3788523"/>
          </a:xfrm>
        </p:spPr>
        <p:txBody>
          <a:bodyPr>
            <a:normAutofit fontScale="92500" lnSpcReduction="10000"/>
          </a:bodyPr>
          <a:lstStyle/>
          <a:p>
            <a:pPr>
              <a:buFont typeface="Wingdings" panose="05000000000000000000" pitchFamily="2" charset="2"/>
              <a:buChar char="q"/>
            </a:pPr>
            <a:r>
              <a:rPr lang="hy-AM" dirty="0">
                <a:solidFill>
                  <a:schemeClr val="tx1"/>
                </a:solidFill>
                <a:latin typeface="Calibri" panose="020F0502020204030204" pitchFamily="34" charset="0"/>
                <a:cs typeface="Calibri" panose="020F0502020204030204" pitchFamily="34" charset="0"/>
              </a:rPr>
              <a:t>Դուք </a:t>
            </a:r>
            <a:r>
              <a:rPr lang="en-US" dirty="0">
                <a:solidFill>
                  <a:schemeClr val="tx1"/>
                </a:solidFill>
                <a:latin typeface="Calibri" panose="020F0502020204030204" pitchFamily="34" charset="0"/>
                <a:cs typeface="Calibri" panose="020F0502020204030204" pitchFamily="34" charset="0"/>
              </a:rPr>
              <a:t>զրուցակցից</a:t>
            </a:r>
            <a:r>
              <a:rPr lang="hy-AM" dirty="0">
                <a:solidFill>
                  <a:schemeClr val="tx1"/>
                </a:solidFill>
                <a:latin typeface="Calibri" panose="020F0502020204030204" pitchFamily="34" charset="0"/>
                <a:cs typeface="Calibri" panose="020F0502020204030204" pitchFamily="34" charset="0"/>
              </a:rPr>
              <a:t> ստանում եք </a:t>
            </a:r>
            <a:r>
              <a:rPr lang="en-US" dirty="0">
                <a:solidFill>
                  <a:schemeClr val="tx1"/>
                </a:solidFill>
                <a:latin typeface="Calibri" panose="020F0502020204030204" pitchFamily="34" charset="0"/>
                <a:cs typeface="Calibri" panose="020F0502020204030204" pitchFamily="34" charset="0"/>
              </a:rPr>
              <a:t>անհրաժեշտ տեղեկատվություն</a:t>
            </a:r>
            <a:r>
              <a:rPr lang="hy-AM" dirty="0">
                <a:solidFill>
                  <a:schemeClr val="tx1"/>
                </a:solidFill>
                <a:latin typeface="Calibri" panose="020F0502020204030204" pitchFamily="34" charset="0"/>
                <a:cs typeface="Calibri" panose="020F0502020204030204" pitchFamily="34" charset="0"/>
              </a:rPr>
              <a:t>ը, նա </a:t>
            </a:r>
            <a:r>
              <a:rPr lang="ru-RU" dirty="0">
                <a:solidFill>
                  <a:schemeClr val="tx1"/>
                </a:solidFill>
                <a:latin typeface="Calibri" panose="020F0502020204030204" pitchFamily="34" charset="0"/>
                <a:cs typeface="Calibri" panose="020F0502020204030204" pitchFamily="34" charset="0"/>
              </a:rPr>
              <a:t>իրեն զգ</a:t>
            </a:r>
            <a:r>
              <a:rPr lang="hy-AM" dirty="0">
                <a:solidFill>
                  <a:schemeClr val="tx1"/>
                </a:solidFill>
                <a:latin typeface="Calibri" panose="020F0502020204030204" pitchFamily="34" charset="0"/>
                <a:cs typeface="Calibri" panose="020F0502020204030204" pitchFamily="34" charset="0"/>
              </a:rPr>
              <a:t>ում է</a:t>
            </a:r>
            <a:r>
              <a:rPr lang="ru-RU" dirty="0">
                <a:solidFill>
                  <a:schemeClr val="tx1"/>
                </a:solidFill>
                <a:latin typeface="Calibri" panose="020F0502020204030204" pitchFamily="34" charset="0"/>
                <a:cs typeface="Calibri" panose="020F0502020204030204" pitchFamily="34" charset="0"/>
              </a:rPr>
              <a:t> լսված և հասկացված:</a:t>
            </a:r>
            <a:endParaRPr lang="hy-AM" dirty="0">
              <a:latin typeface="Calibri" panose="020F0502020204030204" pitchFamily="34" charset="0"/>
              <a:cs typeface="Calibri" panose="020F0502020204030204" pitchFamily="34" charset="0"/>
            </a:endParaRPr>
          </a:p>
          <a:p>
            <a:pPr>
              <a:buFont typeface="Wingdings" panose="05000000000000000000" pitchFamily="2" charset="2"/>
              <a:buChar char="q"/>
            </a:pPr>
            <a:r>
              <a:rPr lang="hy-AM" dirty="0">
                <a:latin typeface="Calibri" panose="020F0502020204030204" pitchFamily="34" charset="0"/>
                <a:cs typeface="Calibri" panose="020F0502020204030204" pitchFamily="34" charset="0"/>
              </a:rPr>
              <a:t>Ուշադիր լսել</a:t>
            </a:r>
          </a:p>
          <a:p>
            <a:pPr>
              <a:buFont typeface="Wingdings" panose="05000000000000000000" pitchFamily="2" charset="2"/>
              <a:buChar char="q"/>
            </a:pPr>
            <a:r>
              <a:rPr lang="hy-AM" dirty="0">
                <a:latin typeface="Calibri" panose="020F0502020204030204" pitchFamily="34" charset="0"/>
                <a:cs typeface="Calibri" panose="020F0502020204030204" pitchFamily="34" charset="0"/>
              </a:rPr>
              <a:t>Դիտողություններով, մեկնաբանություններով չմիջամտել զրուցակցի խոսքը</a:t>
            </a:r>
          </a:p>
          <a:p>
            <a:pPr>
              <a:buFont typeface="Wingdings" panose="05000000000000000000" pitchFamily="2" charset="2"/>
              <a:buChar char="q"/>
            </a:pPr>
            <a:r>
              <a:rPr lang="hy-AM" dirty="0">
                <a:latin typeface="Calibri" panose="020F0502020204030204" pitchFamily="34" charset="0"/>
                <a:cs typeface="Calibri" panose="020F0502020204030204" pitchFamily="34" charset="0"/>
              </a:rPr>
              <a:t>Պատասխանները հասցված են նվազագույնի, դրանք են</a:t>
            </a:r>
          </a:p>
          <a:p>
            <a:pPr marL="457200" indent="-457200">
              <a:buFont typeface="+mj-lt"/>
              <a:buAutoNum type="arabicPeriod"/>
            </a:pPr>
            <a:r>
              <a:rPr lang="hy-AM" i="1" dirty="0">
                <a:solidFill>
                  <a:schemeClr val="accent1"/>
                </a:solidFill>
                <a:latin typeface="Calibri" panose="020F0502020204030204" pitchFamily="34" charset="0"/>
                <a:cs typeface="Calibri" panose="020F0502020204030204" pitchFamily="34" charset="0"/>
              </a:rPr>
              <a:t>Այո</a:t>
            </a:r>
          </a:p>
          <a:p>
            <a:pPr marL="457200" indent="-457200">
              <a:buFont typeface="+mj-lt"/>
              <a:buAutoNum type="arabicPeriod"/>
            </a:pPr>
            <a:r>
              <a:rPr lang="hy-AM" i="1" dirty="0">
                <a:solidFill>
                  <a:schemeClr val="accent1"/>
                </a:solidFill>
                <a:latin typeface="Calibri" panose="020F0502020204030204" pitchFamily="34" charset="0"/>
                <a:cs typeface="Calibri" panose="020F0502020204030204" pitchFamily="34" charset="0"/>
              </a:rPr>
              <a:t>Շարունակեք խնդրեմ</a:t>
            </a:r>
          </a:p>
          <a:p>
            <a:pPr marL="457200" indent="-457200">
              <a:buFont typeface="+mj-lt"/>
              <a:buAutoNum type="arabicPeriod"/>
            </a:pPr>
            <a:r>
              <a:rPr lang="hy-AM" i="1" dirty="0">
                <a:solidFill>
                  <a:schemeClr val="accent1"/>
                </a:solidFill>
                <a:latin typeface="Calibri" panose="020F0502020204030204" pitchFamily="34" charset="0"/>
                <a:cs typeface="Calibri" panose="020F0502020204030204" pitchFamily="34" charset="0"/>
              </a:rPr>
              <a:t>Հետաքրքիր է</a:t>
            </a:r>
          </a:p>
          <a:p>
            <a:pPr marL="457200" indent="-457200">
              <a:buFont typeface="+mj-lt"/>
              <a:buAutoNum type="arabicPeriod"/>
            </a:pPr>
            <a:endParaRPr lang="en-US" dirty="0"/>
          </a:p>
        </p:txBody>
      </p:sp>
    </p:spTree>
    <p:extLst>
      <p:ext uri="{BB962C8B-B14F-4D97-AF65-F5344CB8AC3E}">
        <p14:creationId xmlns:p14="http://schemas.microsoft.com/office/powerpoint/2010/main" val="1682573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394" y="679270"/>
            <a:ext cx="6504248" cy="1149532"/>
          </a:xfrm>
        </p:spPr>
        <p:txBody>
          <a:bodyPr/>
          <a:lstStyle/>
          <a:p>
            <a:r>
              <a:rPr lang="en-US" dirty="0">
                <a:latin typeface="Calibri" panose="020F0502020204030204" pitchFamily="34" charset="0"/>
                <a:cs typeface="Calibri" panose="020F0502020204030204" pitchFamily="34" charset="0"/>
              </a:rPr>
              <a:t>Ակտիվ լսում</a:t>
            </a:r>
          </a:p>
        </p:txBody>
      </p:sp>
      <p:sp>
        <p:nvSpPr>
          <p:cNvPr id="5" name="Content Placeholder 4"/>
          <p:cNvSpPr>
            <a:spLocks noGrp="1"/>
          </p:cNvSpPr>
          <p:nvPr>
            <p:ph idx="1"/>
          </p:nvPr>
        </p:nvSpPr>
        <p:spPr>
          <a:xfrm>
            <a:off x="587827" y="2189912"/>
            <a:ext cx="7543801" cy="30623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0000" rIns="180000">
            <a:spAutoFit/>
          </a:bodyPr>
          <a:lstStyle/>
          <a:p>
            <a:pPr marL="0" indent="0">
              <a:lnSpc>
                <a:spcPct val="150000"/>
              </a:lnSpc>
              <a:buNone/>
            </a:pPr>
            <a:r>
              <a:rPr lang="en-US" sz="1600" dirty="0">
                <a:solidFill>
                  <a:schemeClr val="tx1"/>
                </a:solidFill>
                <a:latin typeface="WeblySleek UI Light"/>
              </a:rPr>
              <a:t>Ակտիվ լսումն արդյունավետ հաղորդակցման կարևոր</a:t>
            </a:r>
            <a:r>
              <a:rPr lang="hy-AM" sz="1600" dirty="0">
                <a:solidFill>
                  <a:schemeClr val="tx1"/>
                </a:solidFill>
                <a:latin typeface="WeblySleek UI Light"/>
              </a:rPr>
              <a:t> </a:t>
            </a:r>
            <a:r>
              <a:rPr lang="en-US" sz="1600" dirty="0">
                <a:solidFill>
                  <a:schemeClr val="tx1"/>
                </a:solidFill>
                <a:latin typeface="WeblySleek UI Light"/>
              </a:rPr>
              <a:t>բաղկացուցիչներից է</a:t>
            </a:r>
            <a:r>
              <a:rPr lang="hy-AM" sz="1600" dirty="0">
                <a:solidFill>
                  <a:schemeClr val="tx1"/>
                </a:solidFill>
                <a:latin typeface="WeblySleek UI Light"/>
              </a:rPr>
              <a:t>, որի ընթացքում կա նաև </a:t>
            </a:r>
            <a:r>
              <a:rPr lang="hy-AM" sz="1600" b="1" dirty="0">
                <a:solidFill>
                  <a:schemeClr val="tx1"/>
                </a:solidFill>
                <a:latin typeface="WeblySleek UI Light"/>
              </a:rPr>
              <a:t>արձագանք</a:t>
            </a:r>
            <a:r>
              <a:rPr lang="hy-AM" sz="1600" dirty="0">
                <a:solidFill>
                  <a:schemeClr val="tx1"/>
                </a:solidFill>
                <a:latin typeface="WeblySleek UI Light"/>
              </a:rPr>
              <a:t> լսվածին։</a:t>
            </a:r>
          </a:p>
          <a:p>
            <a:pPr marL="0" indent="0">
              <a:lnSpc>
                <a:spcPct val="150000"/>
              </a:lnSpc>
              <a:buNone/>
            </a:pPr>
            <a:r>
              <a:rPr lang="hy-AM" sz="1600" dirty="0">
                <a:solidFill>
                  <a:schemeClr val="tx1"/>
                </a:solidFill>
                <a:latin typeface="WeblySleek UI Light"/>
              </a:rPr>
              <a:t>Այն </a:t>
            </a:r>
            <a:r>
              <a:rPr lang="en-US" sz="1600" dirty="0">
                <a:solidFill>
                  <a:schemeClr val="tx1"/>
                </a:solidFill>
                <a:latin typeface="WeblySleek UI Light"/>
              </a:rPr>
              <a:t>ենթադրում է</a:t>
            </a:r>
            <a:r>
              <a:rPr lang="en-US" sz="1600" b="1" dirty="0">
                <a:solidFill>
                  <a:schemeClr val="tx1"/>
                </a:solidFill>
                <a:latin typeface="WeblySleek UI Light"/>
              </a:rPr>
              <a:t>.</a:t>
            </a:r>
          </a:p>
          <a:p>
            <a:pPr marL="285750" indent="-285750">
              <a:lnSpc>
                <a:spcPct val="150000"/>
              </a:lnSpc>
              <a:buFont typeface="Arial" panose="020B0604020202020204" pitchFamily="34" charset="0"/>
              <a:buChar char="•"/>
            </a:pPr>
            <a:r>
              <a:rPr lang="en-US" sz="1600" b="1" dirty="0">
                <a:solidFill>
                  <a:schemeClr val="accent2">
                    <a:lumMod val="75000"/>
                  </a:schemeClr>
                </a:solidFill>
                <a:latin typeface="WeblySleek UI Light"/>
              </a:rPr>
              <a:t>զրուցելու ունակությու</a:t>
            </a:r>
            <a:r>
              <a:rPr lang="hy-AM" sz="1600" b="1" dirty="0">
                <a:solidFill>
                  <a:schemeClr val="accent2">
                    <a:lumMod val="75000"/>
                  </a:schemeClr>
                </a:solidFill>
                <a:latin typeface="WeblySleek UI Light"/>
              </a:rPr>
              <a:t>ն,</a:t>
            </a:r>
            <a:r>
              <a:rPr lang="en-US" sz="1600" dirty="0">
                <a:solidFill>
                  <a:schemeClr val="tx1"/>
                </a:solidFill>
                <a:latin typeface="WeblySleek UI Light"/>
              </a:rPr>
              <a:t> ո</a:t>
            </a:r>
            <a:r>
              <a:rPr lang="hy-AM" sz="1600" dirty="0">
                <a:solidFill>
                  <a:schemeClr val="tx1"/>
                </a:solidFill>
                <a:latin typeface="WeblySleek UI Light"/>
              </a:rPr>
              <a:t>ր</a:t>
            </a:r>
            <a:r>
              <a:rPr lang="en-US" sz="1600" dirty="0">
                <a:solidFill>
                  <a:schemeClr val="tx1"/>
                </a:solidFill>
                <a:latin typeface="WeblySleek UI Light"/>
              </a:rPr>
              <a:t>ը ներառում է հարցերի ձևակերպման և ″փոքր զրույց″-ի տեխնիկաների տիրապետում</a:t>
            </a:r>
          </a:p>
          <a:p>
            <a:pPr marL="285750" indent="-285750">
              <a:lnSpc>
                <a:spcPct val="150000"/>
              </a:lnSpc>
              <a:buFont typeface="Arial" panose="020B0604020202020204" pitchFamily="34" charset="0"/>
              <a:buChar char="•"/>
            </a:pPr>
            <a:r>
              <a:rPr lang="en-US" sz="1600" b="1" dirty="0">
                <a:solidFill>
                  <a:schemeClr val="accent2">
                    <a:lumMod val="75000"/>
                  </a:schemeClr>
                </a:solidFill>
                <a:latin typeface="WeblySleek UI Light"/>
              </a:rPr>
              <a:t>լսելու և հասկանալու ունակություն</a:t>
            </a:r>
            <a:r>
              <a:rPr lang="hy-AM" sz="1600" b="1" dirty="0">
                <a:solidFill>
                  <a:schemeClr val="accent2">
                    <a:lumMod val="75000"/>
                  </a:schemeClr>
                </a:solidFill>
                <a:latin typeface="WeblySleek UI Light"/>
              </a:rPr>
              <a:t>,</a:t>
            </a:r>
            <a:r>
              <a:rPr lang="en-US" sz="1600" dirty="0">
                <a:solidFill>
                  <a:schemeClr val="tx1"/>
                </a:solidFill>
                <a:latin typeface="WeblySleek UI Light"/>
              </a:rPr>
              <a:t> որը ներառում է նաև զգացմունքների արտահայտման տեխնիկաների տիրապետում</a:t>
            </a:r>
          </a:p>
        </p:txBody>
      </p:sp>
      <p:sp>
        <p:nvSpPr>
          <p:cNvPr id="3" name="Rectangle 2"/>
          <p:cNvSpPr/>
          <p:nvPr/>
        </p:nvSpPr>
        <p:spPr>
          <a:xfrm>
            <a:off x="2782389" y="5253309"/>
            <a:ext cx="6361611" cy="1200329"/>
          </a:xfrm>
          <a:prstGeom prst="rect">
            <a:avLst/>
          </a:prstGeom>
        </p:spPr>
        <p:txBody>
          <a:bodyPr wrap="square">
            <a:spAutoFit/>
          </a:bodyPr>
          <a:lstStyle/>
          <a:p>
            <a:pPr algn="just">
              <a:lnSpc>
                <a:spcPct val="150000"/>
              </a:lnSpc>
            </a:pPr>
            <a:r>
              <a:rPr lang="en-US" sz="1600" dirty="0">
                <a:latin typeface="WeblySleek UI Light"/>
                <a:cs typeface="WeblySleek UI Light" panose="020B0502040204020203" pitchFamily="34" charset="0"/>
              </a:rPr>
              <a:t>-</a:t>
            </a:r>
            <a:r>
              <a:rPr lang="en-US" sz="1600" i="1" dirty="0">
                <a:latin typeface="WeblySleek UI Light"/>
                <a:cs typeface="WeblySleek UI Light" panose="020B0502040204020203" pitchFamily="34" charset="0"/>
              </a:rPr>
              <a:t>    Այս իրավիճակ</a:t>
            </a:r>
            <a:r>
              <a:rPr lang="ru-RU" sz="1600" i="1" dirty="0">
                <a:latin typeface="WeblySleek UI Light"/>
                <a:cs typeface="WeblySleek UI Light" panose="020B0502040204020203" pitchFamily="34" charset="0"/>
              </a:rPr>
              <a:t>ն</a:t>
            </a:r>
            <a:r>
              <a:rPr lang="en-US" sz="1600" i="1" dirty="0">
                <a:latin typeface="WeblySleek UI Light"/>
                <a:cs typeface="WeblySleek UI Light" panose="020B0502040204020203" pitchFamily="34" charset="0"/>
              </a:rPr>
              <a:t> </a:t>
            </a:r>
            <a:r>
              <a:rPr lang="ru-RU" sz="1600" i="1" dirty="0">
                <a:latin typeface="WeblySleek UI Light"/>
                <a:cs typeface="WeblySleek UI Light" panose="020B0502040204020203" pitchFamily="34" charset="0"/>
              </a:rPr>
              <a:t>ինձ շփոթեցնում է …</a:t>
            </a:r>
            <a:endParaRPr lang="en-US" sz="1600" i="1" dirty="0">
              <a:latin typeface="WeblySleek UI Light"/>
              <a:cs typeface="WeblySleek UI Light" panose="020B0502040204020203" pitchFamily="34" charset="0"/>
            </a:endParaRPr>
          </a:p>
          <a:p>
            <a:pPr algn="just">
              <a:lnSpc>
                <a:spcPct val="150000"/>
              </a:lnSpc>
            </a:pPr>
            <a:r>
              <a:rPr lang="en-US" sz="1600" dirty="0">
                <a:latin typeface="WeblySleek UI Light"/>
                <a:cs typeface="WeblySleek UI Light" panose="020B0502040204020203" pitchFamily="34" charset="0"/>
              </a:rPr>
              <a:t>- </a:t>
            </a:r>
            <a:r>
              <a:rPr lang="en-US" sz="1600" i="1" dirty="0">
                <a:latin typeface="WeblySleek UI Light"/>
                <a:cs typeface="WeblySleek UI Light" panose="020B0502040204020203" pitchFamily="34" charset="0"/>
              </a:rPr>
              <a:t>  Ես անհարմար եմ զգում, երբ Դուք այդպես եք արտահայտվում</a:t>
            </a:r>
          </a:p>
          <a:p>
            <a:pPr marL="285750" indent="-285750" algn="just">
              <a:lnSpc>
                <a:spcPct val="150000"/>
              </a:lnSpc>
              <a:buFontTx/>
              <a:buChar char="-"/>
            </a:pPr>
            <a:r>
              <a:rPr lang="en-US" sz="1600" i="1" dirty="0">
                <a:latin typeface="WeblySleek UI Light"/>
                <a:cs typeface="WeblySleek UI Light" panose="020B0502040204020203" pitchFamily="34" charset="0"/>
              </a:rPr>
              <a:t>Համաձայն եմ, որ այդ իրավիճակը Ձեզ կարող է բարկացնել </a:t>
            </a:r>
          </a:p>
        </p:txBody>
      </p:sp>
    </p:spTree>
    <p:extLst>
      <p:ext uri="{BB962C8B-B14F-4D97-AF65-F5344CB8AC3E}">
        <p14:creationId xmlns:p14="http://schemas.microsoft.com/office/powerpoint/2010/main" val="2762939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D6F0AC-C672-4899-BC3F-24DF0CE02302}"/>
              </a:ext>
            </a:extLst>
          </p:cNvPr>
          <p:cNvSpPr>
            <a:spLocks noGrp="1"/>
          </p:cNvSpPr>
          <p:nvPr>
            <p:ph type="title"/>
          </p:nvPr>
        </p:nvSpPr>
        <p:spPr>
          <a:xfrm>
            <a:off x="628650" y="2222501"/>
            <a:ext cx="8401050" cy="1325563"/>
          </a:xfrm>
        </p:spPr>
        <p:txBody>
          <a:bodyPr/>
          <a:lstStyle/>
          <a:p>
            <a:r>
              <a:rPr lang="en-US" dirty="0" err="1"/>
              <a:t>Հարցազրույցի</a:t>
            </a:r>
            <a:r>
              <a:rPr lang="en-US" dirty="0"/>
              <a:t> </a:t>
            </a:r>
            <a:r>
              <a:rPr lang="en-US" dirty="0" err="1"/>
              <a:t>վարման</a:t>
            </a:r>
            <a:r>
              <a:rPr lang="en-US" dirty="0"/>
              <a:t> </a:t>
            </a:r>
            <a:r>
              <a:rPr lang="en-US" dirty="0" err="1"/>
              <a:t>տեխնիկաներ</a:t>
            </a:r>
            <a:endParaRPr lang="en-US" dirty="0"/>
          </a:p>
        </p:txBody>
      </p:sp>
      <p:sp>
        <p:nvSpPr>
          <p:cNvPr id="4" name="Slide Number Placeholder 3">
            <a:extLst>
              <a:ext uri="{FF2B5EF4-FFF2-40B4-BE49-F238E27FC236}">
                <a16:creationId xmlns="" xmlns:a16="http://schemas.microsoft.com/office/drawing/2014/main" id="{2E1665B5-ABE7-4655-A316-971586E1C9A5}"/>
              </a:ext>
            </a:extLst>
          </p:cNvPr>
          <p:cNvSpPr>
            <a:spLocks noGrp="1"/>
          </p:cNvSpPr>
          <p:nvPr>
            <p:ph type="sldNum" sz="quarter" idx="12"/>
          </p:nvPr>
        </p:nvSpPr>
        <p:spPr/>
        <p:txBody>
          <a:bodyPr/>
          <a:lstStyle/>
          <a:p>
            <a:fld id="{78332784-66BF-014A-8B23-05631AD9B0AD}" type="slidenum">
              <a:rPr lang="en-US" smtClean="0"/>
              <a:t>19</a:t>
            </a:fld>
            <a:endParaRPr lang="en-US"/>
          </a:p>
        </p:txBody>
      </p:sp>
      <p:pic>
        <p:nvPicPr>
          <p:cNvPr id="5" name="Picture 4">
            <a:extLst>
              <a:ext uri="{FF2B5EF4-FFF2-40B4-BE49-F238E27FC236}">
                <a16:creationId xmlns="" xmlns:a16="http://schemas.microsoft.com/office/drawing/2014/main" id="{497EAE99-74F5-40C9-8421-6F05C5AF1512}"/>
              </a:ext>
            </a:extLst>
          </p:cNvPr>
          <p:cNvPicPr>
            <a:picLocks noChangeAspect="1"/>
          </p:cNvPicPr>
          <p:nvPr/>
        </p:nvPicPr>
        <p:blipFill>
          <a:blip r:embed="rId2"/>
          <a:stretch>
            <a:fillRect/>
          </a:stretch>
        </p:blipFill>
        <p:spPr>
          <a:xfrm>
            <a:off x="3429000" y="3467207"/>
            <a:ext cx="3114675" cy="2427975"/>
          </a:xfrm>
          <a:prstGeom prst="rect">
            <a:avLst/>
          </a:prstGeom>
        </p:spPr>
      </p:pic>
    </p:spTree>
    <p:extLst>
      <p:ext uri="{BB962C8B-B14F-4D97-AF65-F5344CB8AC3E}">
        <p14:creationId xmlns:p14="http://schemas.microsoft.com/office/powerpoint/2010/main" val="338701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05" y="318499"/>
            <a:ext cx="8116584" cy="965771"/>
          </a:xfrm>
        </p:spPr>
        <p:txBody>
          <a:bodyPr/>
          <a:lstStyle/>
          <a:p>
            <a:r>
              <a:rPr lang="ru-RU" dirty="0"/>
              <a:t>ԾԱՆՈԹԱՑՈՒՄ</a:t>
            </a:r>
          </a:p>
        </p:txBody>
      </p:sp>
      <p:pic>
        <p:nvPicPr>
          <p:cNvPr id="4" name="Content Placeholder 3" descr="5440368825_141ab3178b.jpg"/>
          <p:cNvPicPr>
            <a:picLocks noGrp="1" noChangeAspect="1"/>
          </p:cNvPicPr>
          <p:nvPr>
            <p:ph idx="1"/>
          </p:nvPr>
        </p:nvPicPr>
        <p:blipFill>
          <a:blip r:embed="rId2" cstate="print"/>
          <a:stretch>
            <a:fillRect/>
          </a:stretch>
        </p:blipFill>
        <p:spPr>
          <a:xfrm>
            <a:off x="785786" y="1428736"/>
            <a:ext cx="7251728" cy="4829651"/>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2800" b="1" dirty="0" err="1">
                <a:latin typeface="Sylfaen" pitchFamily="18" charset="0"/>
              </a:rPr>
              <a:t>Սկսել</a:t>
            </a:r>
            <a:r>
              <a:rPr lang="en-US" sz="2800" b="1" dirty="0">
                <a:latin typeface="Sylfaen" pitchFamily="18" charset="0"/>
              </a:rPr>
              <a:t> </a:t>
            </a:r>
            <a:r>
              <a:rPr lang="en-US" sz="2800" b="1" dirty="0" err="1">
                <a:latin typeface="Sylfaen" pitchFamily="18" charset="0"/>
              </a:rPr>
              <a:t>ձեզնից</a:t>
            </a:r>
            <a:endParaRPr lang="en-US" sz="2800" b="1" dirty="0">
              <a:latin typeface="Sylfaen" pitchFamily="18" charset="0"/>
            </a:endParaRPr>
          </a:p>
        </p:txBody>
      </p:sp>
      <p:sp>
        <p:nvSpPr>
          <p:cNvPr id="3" name="Content Placeholder 2"/>
          <p:cNvSpPr>
            <a:spLocks noGrp="1"/>
          </p:cNvSpPr>
          <p:nvPr>
            <p:ph idx="1"/>
          </p:nvPr>
        </p:nvSpPr>
        <p:spPr>
          <a:xfrm>
            <a:off x="457200" y="990600"/>
            <a:ext cx="8229600" cy="5135563"/>
          </a:xfrm>
        </p:spPr>
        <p:txBody>
          <a:bodyPr>
            <a:normAutofit/>
          </a:bodyPr>
          <a:lstStyle/>
          <a:p>
            <a:pPr algn="ctr">
              <a:buNone/>
            </a:pPr>
            <a:r>
              <a:rPr lang="en-US" sz="2800" i="1" dirty="0" err="1"/>
              <a:t>Փորձել</a:t>
            </a:r>
            <a:r>
              <a:rPr lang="en-US" sz="2800" i="1" dirty="0"/>
              <a:t> </a:t>
            </a:r>
            <a:r>
              <a:rPr lang="en-US" sz="2800" i="1" dirty="0" err="1"/>
              <a:t>ռեֆլեքսիա</a:t>
            </a:r>
            <a:r>
              <a:rPr lang="en-US" sz="2800" i="1" dirty="0"/>
              <a:t> </a:t>
            </a:r>
            <a:r>
              <a:rPr lang="en-US" sz="2800" i="1" dirty="0" err="1"/>
              <a:t>անել</a:t>
            </a:r>
            <a:r>
              <a:rPr lang="en-US" sz="2800" i="1" dirty="0"/>
              <a:t> </a:t>
            </a:r>
            <a:r>
              <a:rPr lang="en-US" sz="2800" i="1" dirty="0" err="1"/>
              <a:t>սեփական</a:t>
            </a:r>
            <a:r>
              <a:rPr lang="en-US" sz="2800" i="1" dirty="0"/>
              <a:t> </a:t>
            </a:r>
            <a:r>
              <a:rPr lang="en-US" sz="2800" i="1" dirty="0" err="1"/>
              <a:t>զգացողություններն</a:t>
            </a:r>
            <a:r>
              <a:rPr lang="en-US" sz="2800" i="1" dirty="0"/>
              <a:t> </a:t>
            </a:r>
            <a:r>
              <a:rPr lang="en-US" sz="2800" i="1" dirty="0" err="1"/>
              <a:t>ու</a:t>
            </a:r>
            <a:r>
              <a:rPr lang="en-US" sz="2800" i="1" dirty="0"/>
              <a:t> </a:t>
            </a:r>
            <a:r>
              <a:rPr lang="en-US" sz="2800" i="1" dirty="0" err="1"/>
              <a:t>ապրումները</a:t>
            </a:r>
            <a:endParaRPr lang="en-US" sz="2800" i="1" dirty="0"/>
          </a:p>
          <a:p>
            <a:pPr algn="just"/>
            <a:r>
              <a:rPr lang="hy-AM" sz="2800" i="1" dirty="0"/>
              <a:t>Հ</a:t>
            </a:r>
            <a:r>
              <a:rPr lang="en-US" sz="2400" i="1" dirty="0" err="1"/>
              <a:t>արցազրույցի</a:t>
            </a:r>
            <a:r>
              <a:rPr lang="en-US" sz="2400" i="1" dirty="0"/>
              <a:t> </a:t>
            </a:r>
            <a:r>
              <a:rPr lang="en-US" sz="2400" i="1" dirty="0" err="1"/>
              <a:t>ժամանակ</a:t>
            </a:r>
            <a:r>
              <a:rPr lang="en-US" sz="2400" i="1" dirty="0"/>
              <a:t>, </a:t>
            </a:r>
            <a:r>
              <a:rPr lang="en-US" sz="2400" i="1" dirty="0" err="1"/>
              <a:t>արդյո՞ք</a:t>
            </a:r>
            <a:r>
              <a:rPr lang="en-US" sz="2400" i="1" dirty="0"/>
              <a:t>, </a:t>
            </a:r>
            <a:r>
              <a:rPr lang="en-US" sz="2400" i="1" dirty="0" err="1"/>
              <a:t>ձեզ</a:t>
            </a:r>
            <a:r>
              <a:rPr lang="en-US" sz="2400" i="1" dirty="0"/>
              <a:t> </a:t>
            </a:r>
            <a:r>
              <a:rPr lang="en-US" sz="2400" i="1" dirty="0" err="1"/>
              <a:t>հետաքրքրում</a:t>
            </a:r>
            <a:r>
              <a:rPr lang="en-US" sz="2400" i="1" dirty="0"/>
              <a:t> է  </a:t>
            </a:r>
            <a:r>
              <a:rPr lang="en-US" sz="2400" i="1" dirty="0" err="1"/>
              <a:t>հարցվողի</a:t>
            </a:r>
            <a:r>
              <a:rPr lang="en-US" sz="2400" i="1" dirty="0"/>
              <a:t> </a:t>
            </a:r>
            <a:r>
              <a:rPr lang="en-US" sz="2400" i="1" dirty="0" err="1"/>
              <a:t>պատասխանները</a:t>
            </a:r>
            <a:r>
              <a:rPr lang="en-US" sz="2400" i="1" dirty="0"/>
              <a:t>, </a:t>
            </a:r>
            <a:r>
              <a:rPr lang="en-US" sz="2400" i="1" dirty="0" err="1"/>
              <a:t>թե</a:t>
            </a:r>
            <a:r>
              <a:rPr lang="en-US" sz="2400" i="1" dirty="0"/>
              <a:t>  </a:t>
            </a:r>
            <a:r>
              <a:rPr lang="en-US" sz="2400" i="1" dirty="0" err="1"/>
              <a:t>կենտրոնանում</a:t>
            </a:r>
            <a:r>
              <a:rPr lang="en-US" sz="2400" i="1" dirty="0"/>
              <a:t> </a:t>
            </a:r>
            <a:r>
              <a:rPr lang="en-US" sz="2400" i="1" dirty="0" err="1"/>
              <a:t>եք</a:t>
            </a:r>
            <a:r>
              <a:rPr lang="en-US" sz="2400" i="1" dirty="0"/>
              <a:t> </a:t>
            </a:r>
            <a:r>
              <a:rPr lang="en-US" sz="2400" i="1" dirty="0" err="1"/>
              <a:t>ձեր</a:t>
            </a:r>
            <a:r>
              <a:rPr lang="en-US" sz="2400" i="1" dirty="0"/>
              <a:t> </a:t>
            </a:r>
            <a:r>
              <a:rPr lang="en-US" sz="2400" i="1" dirty="0" err="1"/>
              <a:t>հարցերի</a:t>
            </a:r>
            <a:r>
              <a:rPr lang="en-US" sz="2400" i="1" dirty="0"/>
              <a:t> և </a:t>
            </a:r>
            <a:r>
              <a:rPr lang="en-US" sz="2400" i="1" dirty="0" err="1"/>
              <a:t>պատասխանների</a:t>
            </a:r>
            <a:r>
              <a:rPr lang="en-US" sz="2400" i="1" dirty="0"/>
              <a:t> </a:t>
            </a:r>
            <a:r>
              <a:rPr lang="en-US" sz="2400" i="1" dirty="0" err="1"/>
              <a:t>վրա</a:t>
            </a:r>
            <a:endParaRPr lang="en-US" sz="2400" i="1" dirty="0"/>
          </a:p>
          <a:p>
            <a:pPr algn="just"/>
            <a:r>
              <a:rPr lang="en-US" sz="2400" i="1" dirty="0" err="1"/>
              <a:t>Ձեզ</a:t>
            </a:r>
            <a:r>
              <a:rPr lang="en-US" sz="2400" i="1" dirty="0"/>
              <a:t> </a:t>
            </a:r>
            <a:r>
              <a:rPr lang="en-US" sz="2400" i="1" dirty="0" err="1"/>
              <a:t>դուր</a:t>
            </a:r>
            <a:r>
              <a:rPr lang="en-US" sz="2400" i="1" dirty="0"/>
              <a:t> է </a:t>
            </a:r>
            <a:r>
              <a:rPr lang="en-US" sz="2400" i="1" dirty="0" err="1"/>
              <a:t>գալիս</a:t>
            </a:r>
            <a:r>
              <a:rPr lang="en-US" sz="2400" i="1" dirty="0"/>
              <a:t> </a:t>
            </a:r>
            <a:r>
              <a:rPr lang="en-US" sz="2400" i="1" dirty="0" err="1"/>
              <a:t>մարդկանց</a:t>
            </a:r>
            <a:r>
              <a:rPr lang="en-US" sz="2400" i="1" dirty="0"/>
              <a:t> </a:t>
            </a:r>
            <a:r>
              <a:rPr lang="en-US" sz="2400" i="1" dirty="0" err="1"/>
              <a:t>լսել</a:t>
            </a:r>
            <a:r>
              <a:rPr lang="en-US" sz="2400" i="1" dirty="0"/>
              <a:t>, </a:t>
            </a:r>
            <a:r>
              <a:rPr lang="en-US" sz="2400" i="1" dirty="0" err="1"/>
              <a:t>թե</a:t>
            </a:r>
            <a:r>
              <a:rPr lang="en-US" sz="2400" i="1" dirty="0"/>
              <a:t> </a:t>
            </a:r>
            <a:r>
              <a:rPr lang="en-US" sz="2400" i="1" dirty="0" err="1"/>
              <a:t>հաճախ</a:t>
            </a:r>
            <a:r>
              <a:rPr lang="en-US" sz="2400" i="1" dirty="0"/>
              <a:t> </a:t>
            </a:r>
            <a:r>
              <a:rPr lang="en-US" sz="2400" i="1" dirty="0" err="1"/>
              <a:t>եք</a:t>
            </a:r>
            <a:r>
              <a:rPr lang="en-US" sz="2400" i="1" dirty="0"/>
              <a:t> </a:t>
            </a:r>
            <a:r>
              <a:rPr lang="en-US" sz="2400" i="1" dirty="0" err="1"/>
              <a:t>ցանկանում</a:t>
            </a:r>
            <a:r>
              <a:rPr lang="en-US" sz="2400" i="1" dirty="0"/>
              <a:t> </a:t>
            </a:r>
            <a:r>
              <a:rPr lang="en-US" sz="2400" i="1" dirty="0" err="1"/>
              <a:t>ընդհատել</a:t>
            </a:r>
            <a:r>
              <a:rPr lang="en-US" sz="2400" i="1" dirty="0"/>
              <a:t> </a:t>
            </a:r>
            <a:r>
              <a:rPr lang="en-US" sz="2400" i="1" dirty="0" err="1"/>
              <a:t>նրանց</a:t>
            </a:r>
            <a:endParaRPr lang="en-US" sz="2400" i="1" dirty="0"/>
          </a:p>
          <a:p>
            <a:pPr algn="just"/>
            <a:r>
              <a:rPr lang="hy-AM" sz="2400" i="1" dirty="0"/>
              <a:t>Ձ</a:t>
            </a:r>
            <a:r>
              <a:rPr lang="en-US" sz="2400" i="1" dirty="0" err="1"/>
              <a:t>եզ</a:t>
            </a:r>
            <a:r>
              <a:rPr lang="en-US" sz="2400" i="1" dirty="0"/>
              <a:t> </a:t>
            </a:r>
            <a:r>
              <a:rPr lang="en-US" sz="2400" i="1" dirty="0" err="1"/>
              <a:t>դուր</a:t>
            </a:r>
            <a:r>
              <a:rPr lang="en-US" sz="2400" i="1" dirty="0"/>
              <a:t> </a:t>
            </a:r>
            <a:r>
              <a:rPr lang="en-US" sz="2400" i="1" dirty="0" err="1"/>
              <a:t>են</a:t>
            </a:r>
            <a:r>
              <a:rPr lang="en-US" sz="2400" i="1" dirty="0"/>
              <a:t> </a:t>
            </a:r>
            <a:r>
              <a:rPr lang="en-US" sz="2400" i="1" dirty="0" err="1"/>
              <a:t>գալիս</a:t>
            </a:r>
            <a:r>
              <a:rPr lang="en-US" sz="2400" i="1" dirty="0"/>
              <a:t> </a:t>
            </a:r>
            <a:r>
              <a:rPr lang="en-US" sz="2400" i="1" dirty="0" err="1"/>
              <a:t>երեխաները</a:t>
            </a:r>
            <a:r>
              <a:rPr lang="en-US" sz="2400" i="1" dirty="0"/>
              <a:t>, </a:t>
            </a:r>
            <a:r>
              <a:rPr lang="en-US" sz="2400" i="1" dirty="0" err="1"/>
              <a:t>սիրում</a:t>
            </a:r>
            <a:r>
              <a:rPr lang="en-US" sz="2400" i="1" dirty="0"/>
              <a:t> </a:t>
            </a:r>
            <a:r>
              <a:rPr lang="en-US" sz="2400" i="1" dirty="0" err="1"/>
              <a:t>եք</a:t>
            </a:r>
            <a:r>
              <a:rPr lang="en-US" sz="2400" i="1" dirty="0"/>
              <a:t> </a:t>
            </a:r>
            <a:r>
              <a:rPr lang="en-US" sz="2400" i="1" dirty="0" err="1"/>
              <a:t>շփվել</a:t>
            </a:r>
            <a:r>
              <a:rPr lang="en-US" sz="2400" i="1" dirty="0"/>
              <a:t> </a:t>
            </a:r>
            <a:r>
              <a:rPr lang="en-US" sz="2400" i="1" dirty="0" err="1"/>
              <a:t>նրանց</a:t>
            </a:r>
            <a:r>
              <a:rPr lang="en-US" sz="2400" i="1" dirty="0"/>
              <a:t> </a:t>
            </a:r>
            <a:r>
              <a:rPr lang="en-US" sz="2400" i="1" dirty="0" err="1"/>
              <a:t>հետ</a:t>
            </a:r>
            <a:endParaRPr lang="en-US" sz="2400" i="1" dirty="0"/>
          </a:p>
          <a:p>
            <a:pPr algn="just"/>
            <a:r>
              <a:rPr lang="en-US" sz="2400" i="1" dirty="0" err="1"/>
              <a:t>Կարող</a:t>
            </a:r>
            <a:r>
              <a:rPr lang="en-US" sz="2400" i="1" dirty="0"/>
              <a:t> </a:t>
            </a:r>
            <a:r>
              <a:rPr lang="en-US" sz="2400" i="1" dirty="0" err="1"/>
              <a:t>եք</a:t>
            </a:r>
            <a:r>
              <a:rPr lang="en-US" sz="2400" i="1" dirty="0"/>
              <a:t> </a:t>
            </a:r>
            <a:r>
              <a:rPr lang="en-US" sz="2400" i="1" dirty="0" err="1"/>
              <a:t>նրանց</a:t>
            </a:r>
            <a:r>
              <a:rPr lang="en-US" sz="2400" i="1" dirty="0"/>
              <a:t> </a:t>
            </a:r>
            <a:r>
              <a:rPr lang="en-US" sz="2400" i="1" dirty="0" err="1"/>
              <a:t>լրջորեն</a:t>
            </a:r>
            <a:r>
              <a:rPr lang="en-US" sz="2400" i="1" dirty="0"/>
              <a:t> </a:t>
            </a:r>
            <a:r>
              <a:rPr lang="en-US" sz="2400" i="1" dirty="0" err="1"/>
              <a:t>ընդունել</a:t>
            </a:r>
            <a:endParaRPr lang="en-US" sz="2400" i="1" dirty="0"/>
          </a:p>
          <a:p>
            <a:pPr algn="just"/>
            <a:r>
              <a:rPr lang="en-US" sz="2400" i="1" dirty="0" err="1"/>
              <a:t>Կարող</a:t>
            </a:r>
            <a:r>
              <a:rPr lang="en-US" sz="2400" i="1" dirty="0"/>
              <a:t> </a:t>
            </a:r>
            <a:r>
              <a:rPr lang="en-US" sz="2400" i="1" dirty="0" err="1"/>
              <a:t>եք</a:t>
            </a:r>
            <a:r>
              <a:rPr lang="en-US" sz="2400" i="1" dirty="0"/>
              <a:t> </a:t>
            </a:r>
            <a:r>
              <a:rPr lang="en-US" sz="2400" i="1" dirty="0" err="1"/>
              <a:t>ընդունել</a:t>
            </a:r>
            <a:r>
              <a:rPr lang="en-US" sz="2400" i="1" dirty="0"/>
              <a:t>, </a:t>
            </a:r>
            <a:r>
              <a:rPr lang="en-US" sz="2400" i="1" dirty="0" err="1"/>
              <a:t>որ</a:t>
            </a:r>
            <a:r>
              <a:rPr lang="en-US" sz="2400" i="1" dirty="0"/>
              <a:t> </a:t>
            </a:r>
            <a:r>
              <a:rPr lang="en-US" sz="2400" i="1" dirty="0" err="1"/>
              <a:t>որոշ</a:t>
            </a:r>
            <a:r>
              <a:rPr lang="en-US" sz="2400" i="1" dirty="0"/>
              <a:t> </a:t>
            </a:r>
            <a:r>
              <a:rPr lang="en-US" sz="2400" i="1" dirty="0" err="1"/>
              <a:t>հարցերի</a:t>
            </a:r>
            <a:r>
              <a:rPr lang="en-US" sz="2400" i="1" dirty="0"/>
              <a:t> </a:t>
            </a:r>
            <a:r>
              <a:rPr lang="en-US" sz="2400" i="1" dirty="0" err="1"/>
              <a:t>մասին</a:t>
            </a:r>
            <a:r>
              <a:rPr lang="en-US" sz="2400" i="1" dirty="0"/>
              <a:t> </a:t>
            </a:r>
            <a:r>
              <a:rPr lang="en-US" sz="2400" i="1" dirty="0" err="1"/>
              <a:t>երեխաներն</a:t>
            </a:r>
            <a:r>
              <a:rPr lang="en-US" sz="2400" i="1" dirty="0"/>
              <a:t> </a:t>
            </a:r>
            <a:r>
              <a:rPr lang="en-US" sz="2400" i="1" dirty="0" err="1"/>
              <a:t>ավելի</a:t>
            </a:r>
            <a:r>
              <a:rPr lang="en-US" sz="2400" i="1" dirty="0"/>
              <a:t> </a:t>
            </a:r>
            <a:r>
              <a:rPr lang="en-US" sz="2400" i="1" dirty="0" err="1"/>
              <a:t>լավ</a:t>
            </a:r>
            <a:r>
              <a:rPr lang="en-US" sz="2400" i="1" dirty="0"/>
              <a:t> </a:t>
            </a:r>
            <a:r>
              <a:rPr lang="en-US" sz="2400" i="1" dirty="0" err="1"/>
              <a:t>են</a:t>
            </a:r>
            <a:r>
              <a:rPr lang="en-US" sz="2400" i="1" dirty="0"/>
              <a:t> </a:t>
            </a:r>
            <a:r>
              <a:rPr lang="en-US" sz="2400" i="1" dirty="0" err="1"/>
              <a:t>տեղեկացված</a:t>
            </a:r>
            <a:endParaRPr lang="en-US" sz="2400" i="1" dirty="0"/>
          </a:p>
          <a:p>
            <a:pPr algn="just"/>
            <a:endParaRPr lang="en-US" sz="2800" i="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a:extLst>
              <a:ext uri="{FF2B5EF4-FFF2-40B4-BE49-F238E27FC236}">
                <a16:creationId xmlns="" xmlns:a16="http://schemas.microsoft.com/office/drawing/2014/main" id="{54040421-0D55-44AB-A037-B2A97DCA7C93}"/>
              </a:ext>
            </a:extLst>
          </p:cNvPr>
          <p:cNvSpPr>
            <a:spLocks noGrp="1"/>
          </p:cNvSpPr>
          <p:nvPr>
            <p:ph type="title"/>
          </p:nvPr>
        </p:nvSpPr>
        <p:spPr>
          <a:xfrm>
            <a:off x="419100" y="304800"/>
            <a:ext cx="8229600" cy="1490663"/>
          </a:xfrm>
        </p:spPr>
        <p:txBody>
          <a:bodyPr/>
          <a:lstStyle/>
          <a:p>
            <a:r>
              <a:rPr lang="hy-AM" altLang="en-US"/>
              <a:t>Վստահություն.</a:t>
            </a:r>
            <a:r>
              <a:rPr lang="en-US" altLang="en-US"/>
              <a:t> </a:t>
            </a:r>
            <a:r>
              <a:rPr lang="hy-AM" altLang="en-US"/>
              <a:t>Հավատ անձի պարկեշտության նկատմամբ</a:t>
            </a:r>
            <a:endParaRPr lang="en-US" altLang="en-US"/>
          </a:p>
        </p:txBody>
      </p:sp>
      <p:pic>
        <p:nvPicPr>
          <p:cNvPr id="12291" name="Picture 2">
            <a:extLst>
              <a:ext uri="{FF2B5EF4-FFF2-40B4-BE49-F238E27FC236}">
                <a16:creationId xmlns="" xmlns:a16="http://schemas.microsoft.com/office/drawing/2014/main" id="{110195AC-B7FC-412B-B636-133FDB933C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2667000"/>
            <a:ext cx="5410200" cy="320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785813" y="95091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hy-AM" dirty="0">
                <a:latin typeface="Calibri" panose="020F0502020204030204" pitchFamily="34" charset="0"/>
                <a:cs typeface="Calibri" panose="020F0502020204030204" pitchFamily="34" charset="0"/>
              </a:rPr>
              <a:t>Զրուցելու ունակություն</a:t>
            </a:r>
            <a:endParaRPr lang="en-US" dirty="0">
              <a:latin typeface="Calibri" panose="020F0502020204030204" pitchFamily="34" charset="0"/>
              <a:cs typeface="Calibri" panose="020F0502020204030204" pitchFamily="34" charset="0"/>
            </a:endParaRPr>
          </a:p>
        </p:txBody>
      </p:sp>
      <p:sp>
        <p:nvSpPr>
          <p:cNvPr id="7" name="Content Placeholder 6"/>
          <p:cNvSpPr>
            <a:spLocks noGrp="1"/>
          </p:cNvSpPr>
          <p:nvPr>
            <p:ph idx="1"/>
          </p:nvPr>
        </p:nvSpPr>
        <p:spPr>
          <a:xfrm>
            <a:off x="864381" y="2489199"/>
            <a:ext cx="7038647" cy="4016103"/>
          </a:xfrm>
        </p:spPr>
        <p:txBody>
          <a:bodyPr>
            <a:normAutofit fontScale="77500" lnSpcReduction="20000"/>
          </a:bodyPr>
          <a:lstStyle/>
          <a:p>
            <a:pPr marL="0" indent="0" algn="just">
              <a:lnSpc>
                <a:spcPct val="150000"/>
              </a:lnSpc>
              <a:buNone/>
            </a:pPr>
            <a:r>
              <a:rPr lang="en-US" b="1" i="1" dirty="0">
                <a:solidFill>
                  <a:schemeClr val="tx1"/>
                </a:solidFill>
                <a:latin typeface="WeblySleek UI Light"/>
              </a:rPr>
              <a:t>Հարցերի ձևակերպման մեջ կարող են կիրառվել բաց, փակ կամ այլընտրանքային հարցեր:</a:t>
            </a:r>
          </a:p>
          <a:p>
            <a:pPr algn="just">
              <a:lnSpc>
                <a:spcPct val="150000"/>
              </a:lnSpc>
            </a:pPr>
            <a:endParaRPr lang="en-US" dirty="0">
              <a:solidFill>
                <a:srgbClr val="C00000"/>
              </a:solidFill>
              <a:latin typeface="WeblySleek UI Light"/>
            </a:endParaRPr>
          </a:p>
          <a:p>
            <a:pPr algn="just">
              <a:lnSpc>
                <a:spcPct val="150000"/>
              </a:lnSpc>
            </a:pPr>
            <a:r>
              <a:rPr lang="en-US" sz="2100" b="1" dirty="0">
                <a:solidFill>
                  <a:schemeClr val="accent1"/>
                </a:solidFill>
                <a:latin typeface="Calibri" panose="020F0502020204030204" pitchFamily="34" charset="0"/>
                <a:cs typeface="Calibri" panose="020F0502020204030204" pitchFamily="34" charset="0"/>
              </a:rPr>
              <a:t>Բաց հարցեր</a:t>
            </a:r>
            <a:r>
              <a:rPr lang="ru-RU" sz="2100" b="1" dirty="0">
                <a:solidFill>
                  <a:schemeClr val="accent1"/>
                </a:solidFill>
                <a:latin typeface="Calibri" panose="020F0502020204030204" pitchFamily="34" charset="0"/>
                <a:cs typeface="Calibri" panose="020F0502020204030204" pitchFamily="34" charset="0"/>
              </a:rPr>
              <a:t>ը</a:t>
            </a:r>
            <a:r>
              <a:rPr lang="en-US" sz="2100" b="1" dirty="0">
                <a:solidFill>
                  <a:schemeClr val="accent1"/>
                </a:solidFill>
                <a:latin typeface="Calibri" panose="020F0502020204030204" pitchFamily="34" charset="0"/>
                <a:cs typeface="Calibri" panose="020F0502020204030204" pitchFamily="34" charset="0"/>
              </a:rPr>
              <a:t> </a:t>
            </a:r>
            <a:r>
              <a:rPr lang="en-US" sz="2100" dirty="0">
                <a:solidFill>
                  <a:schemeClr val="tx1"/>
                </a:solidFill>
                <a:latin typeface="Calibri" panose="020F0502020204030204" pitchFamily="34" charset="0"/>
                <a:cs typeface="Calibri" panose="020F0502020204030204" pitchFamily="34" charset="0"/>
              </a:rPr>
              <a:t>/Ինչպե</a:t>
            </a:r>
            <a:r>
              <a:rPr lang="hy-AM" sz="2100" dirty="0">
                <a:solidFill>
                  <a:schemeClr val="tx1"/>
                </a:solidFill>
                <a:latin typeface="Calibri" panose="020F0502020204030204" pitchFamily="34" charset="0"/>
                <a:cs typeface="Calibri" panose="020F0502020204030204" pitchFamily="34" charset="0"/>
              </a:rPr>
              <a:t>՞</a:t>
            </a:r>
            <a:r>
              <a:rPr lang="en-US" sz="2100" dirty="0">
                <a:solidFill>
                  <a:schemeClr val="tx1"/>
                </a:solidFill>
                <a:latin typeface="Calibri" panose="020F0502020204030204" pitchFamily="34" charset="0"/>
                <a:cs typeface="Calibri" panose="020F0502020204030204" pitchFamily="34" charset="0"/>
              </a:rPr>
              <a:t>ս, Ինչպիսի</a:t>
            </a:r>
            <a:r>
              <a:rPr lang="hy-AM" sz="2100" dirty="0">
                <a:solidFill>
                  <a:schemeClr val="tx1"/>
                </a:solidFill>
                <a:latin typeface="Calibri" panose="020F0502020204030204" pitchFamily="34" charset="0"/>
                <a:cs typeface="Calibri" panose="020F0502020204030204" pitchFamily="34" charset="0"/>
              </a:rPr>
              <a:t>՞</a:t>
            </a:r>
            <a:r>
              <a:rPr lang="en-US" sz="2100" dirty="0">
                <a:solidFill>
                  <a:schemeClr val="tx1"/>
                </a:solidFill>
                <a:latin typeface="Calibri" panose="020F0502020204030204" pitchFamily="34" charset="0"/>
                <a:cs typeface="Calibri" panose="020F0502020204030204" pitchFamily="34" charset="0"/>
              </a:rPr>
              <a:t> պայմաններում և այլն/</a:t>
            </a:r>
            <a:r>
              <a:rPr lang="ru-RU" sz="2100" dirty="0">
                <a:solidFill>
                  <a:schemeClr val="tx1"/>
                </a:solidFill>
                <a:latin typeface="Calibri" panose="020F0502020204030204" pitchFamily="34" charset="0"/>
                <a:cs typeface="Calibri" panose="020F0502020204030204" pitchFamily="34" charset="0"/>
              </a:rPr>
              <a:t> թույլ են տալիս զրուցակցից ստանալ ծավալուն և ամբողջական տեղեկատվություն:</a:t>
            </a:r>
            <a:endParaRPr lang="en-US" sz="2100" dirty="0">
              <a:solidFill>
                <a:srgbClr val="C00000"/>
              </a:solidFill>
              <a:latin typeface="Calibri" panose="020F0502020204030204" pitchFamily="34" charset="0"/>
              <a:cs typeface="Calibri" panose="020F0502020204030204" pitchFamily="34" charset="0"/>
            </a:endParaRPr>
          </a:p>
          <a:p>
            <a:pPr algn="just">
              <a:lnSpc>
                <a:spcPct val="150000"/>
              </a:lnSpc>
            </a:pPr>
            <a:r>
              <a:rPr lang="en-US" sz="2100" b="1" dirty="0">
                <a:solidFill>
                  <a:schemeClr val="accent1"/>
                </a:solidFill>
                <a:latin typeface="Calibri" panose="020F0502020204030204" pitchFamily="34" charset="0"/>
                <a:cs typeface="Calibri" panose="020F0502020204030204" pitchFamily="34" charset="0"/>
              </a:rPr>
              <a:t>Փակ հարցերը </a:t>
            </a:r>
            <a:r>
              <a:rPr lang="en-US" sz="2100" dirty="0">
                <a:solidFill>
                  <a:schemeClr val="tx1"/>
                </a:solidFill>
                <a:latin typeface="Calibri" panose="020F0502020204030204" pitchFamily="34" charset="0"/>
                <a:cs typeface="Calibri" panose="020F0502020204030204" pitchFamily="34" charset="0"/>
              </a:rPr>
              <a:t>ենթադրում են</a:t>
            </a:r>
            <a:r>
              <a:rPr lang="ru-RU" sz="2100" dirty="0">
                <a:solidFill>
                  <a:schemeClr val="tx1"/>
                </a:solidFill>
                <a:latin typeface="Calibri" panose="020F0502020204030204" pitchFamily="34" charset="0"/>
                <a:cs typeface="Calibri" panose="020F0502020204030204" pitchFamily="34" charset="0"/>
              </a:rPr>
              <a:t> զրուցակցի կողմից ստանալ</a:t>
            </a:r>
            <a:r>
              <a:rPr lang="en-US" sz="2100" dirty="0">
                <a:solidFill>
                  <a:schemeClr val="tx1"/>
                </a:solidFill>
                <a:latin typeface="Calibri" panose="020F0502020204030204" pitchFamily="34" charset="0"/>
                <a:cs typeface="Calibri" panose="020F0502020204030204" pitchFamily="34" charset="0"/>
              </a:rPr>
              <a:t> միանշանակ /օրինակ, ամսաթվի, անվանման և այլ տեղեկատվության հայտնում/ կամ “այո” և “ոչ” պատասխաններ:  </a:t>
            </a:r>
            <a:endParaRPr lang="en-US" sz="2100" dirty="0">
              <a:solidFill>
                <a:srgbClr val="C00000"/>
              </a:solidFill>
              <a:latin typeface="Calibri" panose="020F0502020204030204" pitchFamily="34" charset="0"/>
              <a:cs typeface="Calibri" panose="020F0502020204030204" pitchFamily="34" charset="0"/>
            </a:endParaRPr>
          </a:p>
          <a:p>
            <a:pPr algn="just">
              <a:lnSpc>
                <a:spcPct val="150000"/>
              </a:lnSpc>
            </a:pPr>
            <a:r>
              <a:rPr lang="en-US" sz="2100" b="1" dirty="0">
                <a:solidFill>
                  <a:schemeClr val="accent1"/>
                </a:solidFill>
                <a:latin typeface="Calibri" panose="020F0502020204030204" pitchFamily="34" charset="0"/>
                <a:cs typeface="Calibri" panose="020F0502020204030204" pitchFamily="34" charset="0"/>
              </a:rPr>
              <a:t>Այլընտրանքային հարցերի </a:t>
            </a:r>
            <a:r>
              <a:rPr lang="en-US" sz="2100" dirty="0">
                <a:solidFill>
                  <a:schemeClr val="tx1"/>
                </a:solidFill>
                <a:latin typeface="Calibri" panose="020F0502020204030204" pitchFamily="34" charset="0"/>
                <a:cs typeface="Calibri" panose="020F0502020204030204" pitchFamily="34" charset="0"/>
              </a:rPr>
              <a:t>ձևակերպման մեջ պարունակվում են պատասխանների տարբերակնե</a:t>
            </a:r>
            <a:r>
              <a:rPr lang="ru-RU" sz="2100" dirty="0">
                <a:solidFill>
                  <a:schemeClr val="tx1"/>
                </a:solidFill>
                <a:latin typeface="Calibri" panose="020F0502020204030204" pitchFamily="34" charset="0"/>
                <a:cs typeface="Calibri" panose="020F0502020204030204" pitchFamily="34" charset="0"/>
              </a:rPr>
              <a:t>ր</a:t>
            </a:r>
            <a:r>
              <a:rPr lang="en-US" sz="2100" dirty="0">
                <a:solidFill>
                  <a:schemeClr val="tx1"/>
                </a:solidFill>
                <a:latin typeface="Calibri" panose="020F0502020204030204" pitchFamily="34" charset="0"/>
                <a:cs typeface="Calibri" panose="020F0502020204030204" pitchFamily="34" charset="0"/>
              </a:rPr>
              <a:t>:</a:t>
            </a:r>
            <a:endParaRPr lang="ru-RU" sz="2100" dirty="0">
              <a:solidFill>
                <a:schemeClr val="tx1"/>
              </a:solidFill>
              <a:latin typeface="Calibri" panose="020F0502020204030204" pitchFamily="34" charset="0"/>
              <a:cs typeface="Calibri" panose="020F0502020204030204" pitchFamily="34" charset="0"/>
            </a:endParaRPr>
          </a:p>
          <a:p>
            <a:endParaRPr lang="en-US" dirty="0"/>
          </a:p>
        </p:txBody>
      </p:sp>
      <p:sp>
        <p:nvSpPr>
          <p:cNvPr id="4" name="Номер слайда 3"/>
          <p:cNvSpPr>
            <a:spLocks noGrp="1"/>
          </p:cNvSpPr>
          <p:nvPr>
            <p:ph type="sldNum" sz="quarter" idx="12"/>
          </p:nvPr>
        </p:nvSpPr>
        <p:spPr/>
        <p:txBody>
          <a:bodyPr/>
          <a:lstStyle/>
          <a:p>
            <a:fld id="{78332784-66BF-014A-8B23-05631AD9B0AD}" type="slidenum">
              <a:rPr lang="en-US" smtClean="0"/>
              <a:t>22</a:t>
            </a:fld>
            <a:endParaRPr lang="en-US"/>
          </a:p>
        </p:txBody>
      </p:sp>
    </p:spTree>
    <p:extLst>
      <p:ext uri="{BB962C8B-B14F-4D97-AF65-F5344CB8AC3E}">
        <p14:creationId xmlns:p14="http://schemas.microsoft.com/office/powerpoint/2010/main" val="293318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785813" y="950913"/>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lstStyle/>
          <a:p>
            <a:r>
              <a:rPr lang="hy-AM" dirty="0">
                <a:latin typeface="Calibri" panose="020F0502020204030204" pitchFamily="34" charset="0"/>
                <a:cs typeface="Calibri" panose="020F0502020204030204" pitchFamily="34" charset="0"/>
              </a:rPr>
              <a:t>«Փոքր զրույցի» հնարներն են</a:t>
            </a:r>
            <a:endParaRPr lang="en-US" dirty="0">
              <a:latin typeface="Calibri" panose="020F0502020204030204" pitchFamily="34" charset="0"/>
              <a:cs typeface="Calibri" panose="020F0502020204030204" pitchFamily="34" charset="0"/>
            </a:endParaRPr>
          </a:p>
        </p:txBody>
      </p:sp>
      <p:sp>
        <p:nvSpPr>
          <p:cNvPr id="9" name="Content Placeholder 8"/>
          <p:cNvSpPr>
            <a:spLocks noGrp="1"/>
          </p:cNvSpPr>
          <p:nvPr>
            <p:ph idx="1"/>
          </p:nvPr>
        </p:nvSpPr>
        <p:spPr/>
        <p:txBody>
          <a:bodyPr>
            <a:normAutofit/>
          </a:bodyPr>
          <a:lstStyle/>
          <a:p>
            <a:pPr>
              <a:lnSpc>
                <a:spcPct val="150000"/>
              </a:lnSpc>
            </a:pPr>
            <a:r>
              <a:rPr lang="en-US" dirty="0">
                <a:solidFill>
                  <a:schemeClr val="tx1"/>
                </a:solidFill>
                <a:latin typeface="Calibri" panose="020F0502020204030204" pitchFamily="34" charset="0"/>
                <a:cs typeface="Calibri" panose="020F0502020204030204" pitchFamily="34" charset="0"/>
              </a:rPr>
              <a:t>զրուցակցի պատմածներից մեջբերումներ կատարելը </a:t>
            </a:r>
            <a:endParaRPr lang="hy-AM" dirty="0">
              <a:solidFill>
                <a:schemeClr val="tx1"/>
              </a:solidFill>
              <a:latin typeface="Calibri" panose="020F0502020204030204" pitchFamily="34" charset="0"/>
              <a:cs typeface="Calibri" panose="020F0502020204030204" pitchFamily="34" charset="0"/>
            </a:endParaRPr>
          </a:p>
          <a:p>
            <a:pPr>
              <a:lnSpc>
                <a:spcPct val="150000"/>
              </a:lnSpc>
            </a:pPr>
            <a:r>
              <a:rPr lang="en-US" dirty="0">
                <a:solidFill>
                  <a:schemeClr val="tx1"/>
                </a:solidFill>
                <a:latin typeface="Calibri" panose="020F0502020204030204" pitchFamily="34" charset="0"/>
                <a:cs typeface="Calibri" panose="020F0502020204030204" pitchFamily="34" charset="0"/>
              </a:rPr>
              <a:t>դրական իրողություններից խոսելը</a:t>
            </a:r>
            <a:endParaRPr lang="hy-AM" dirty="0">
              <a:solidFill>
                <a:schemeClr val="tx1"/>
              </a:solidFill>
              <a:latin typeface="Calibri" panose="020F0502020204030204" pitchFamily="34" charset="0"/>
              <a:cs typeface="Calibri" panose="020F0502020204030204" pitchFamily="34" charset="0"/>
            </a:endParaRPr>
          </a:p>
          <a:p>
            <a:pPr>
              <a:lnSpc>
                <a:spcPct val="150000"/>
              </a:lnSpc>
            </a:pPr>
            <a:r>
              <a:rPr lang="en-US" dirty="0">
                <a:solidFill>
                  <a:schemeClr val="tx1"/>
                </a:solidFill>
                <a:latin typeface="Calibri" panose="020F0502020204030204" pitchFamily="34" charset="0"/>
                <a:cs typeface="Calibri" panose="020F0502020204030204" pitchFamily="34" charset="0"/>
              </a:rPr>
              <a:t>զրուցակցին հետաքրքիր, հաճելի և կարևոր տեղեկատվություն հաղորդելը </a:t>
            </a:r>
            <a:endParaRPr lang="hy-AM" dirty="0">
              <a:solidFill>
                <a:schemeClr val="tx1"/>
              </a:solidFill>
              <a:latin typeface="Calibri" panose="020F0502020204030204" pitchFamily="34" charset="0"/>
              <a:cs typeface="Calibri" panose="020F0502020204030204" pitchFamily="34" charset="0"/>
            </a:endParaRPr>
          </a:p>
          <a:p>
            <a:pPr>
              <a:lnSpc>
                <a:spcPct val="150000"/>
              </a:lnSpc>
            </a:pPr>
            <a:r>
              <a:rPr lang="en-US" dirty="0">
                <a:solidFill>
                  <a:schemeClr val="tx1"/>
                </a:solidFill>
                <a:latin typeface="Calibri" panose="020F0502020204030204" pitchFamily="34" charset="0"/>
                <a:cs typeface="Calibri" panose="020F0502020204030204" pitchFamily="34" charset="0"/>
              </a:rPr>
              <a:t>հետաքրքրաշարժ, գրավիչ, զվարճալի պատմություններ պատմելը   </a:t>
            </a:r>
          </a:p>
          <a:p>
            <a:endParaRPr lang="en-US" dirty="0">
              <a:latin typeface="Calibri" panose="020F0502020204030204" pitchFamily="34" charset="0"/>
              <a:cs typeface="Calibri" panose="020F0502020204030204" pitchFamily="34" charset="0"/>
            </a:endParaRPr>
          </a:p>
        </p:txBody>
      </p:sp>
      <p:sp>
        <p:nvSpPr>
          <p:cNvPr id="4" name="Номер слайда 3"/>
          <p:cNvSpPr>
            <a:spLocks noGrp="1"/>
          </p:cNvSpPr>
          <p:nvPr>
            <p:ph type="sldNum" sz="quarter" idx="12"/>
          </p:nvPr>
        </p:nvSpPr>
        <p:spPr/>
        <p:txBody>
          <a:bodyPr/>
          <a:lstStyle/>
          <a:p>
            <a:fld id="{78332784-66BF-014A-8B23-05631AD9B0AD}" type="slidenum">
              <a:rPr lang="en-US" smtClean="0"/>
              <a:pPr/>
              <a:t>23</a:t>
            </a:fld>
            <a:endParaRPr lang="en-US"/>
          </a:p>
        </p:txBody>
      </p:sp>
    </p:spTree>
    <p:extLst>
      <p:ext uri="{BB962C8B-B14F-4D97-AF65-F5344CB8AC3E}">
        <p14:creationId xmlns:p14="http://schemas.microsoft.com/office/powerpoint/2010/main" val="3221380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y-AM" dirty="0">
                <a:latin typeface="Calibri" panose="020F0502020204030204" pitchFamily="34" charset="0"/>
                <a:cs typeface="Calibri" panose="020F0502020204030204" pitchFamily="34" charset="0"/>
              </a:rPr>
              <a:t>Սխալ մոտեցումները</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22959" y="2387339"/>
            <a:ext cx="7543801" cy="4023360"/>
          </a:xfrm>
        </p:spPr>
        <p:txBody>
          <a:bodyPr/>
          <a:lstStyle/>
          <a:p>
            <a:pPr>
              <a:buFont typeface="Wingdings" panose="05000000000000000000" pitchFamily="2" charset="2"/>
              <a:buChar char="§"/>
            </a:pPr>
            <a:r>
              <a:rPr lang="hy-AM" sz="2400" dirty="0">
                <a:latin typeface="Calibri" panose="020F0502020204030204" pitchFamily="34" charset="0"/>
                <a:cs typeface="Calibri" panose="020F0502020204030204" pitchFamily="34" charset="0"/>
              </a:rPr>
              <a:t>Ընդհատել զրուցակցին</a:t>
            </a:r>
          </a:p>
          <a:p>
            <a:pPr>
              <a:buFont typeface="Wingdings" panose="05000000000000000000" pitchFamily="2" charset="2"/>
              <a:buChar char="§"/>
            </a:pPr>
            <a:r>
              <a:rPr lang="hy-AM" sz="2400" dirty="0">
                <a:latin typeface="Calibri" panose="020F0502020204030204" pitchFamily="34" charset="0"/>
                <a:cs typeface="Calibri" panose="020F0502020204030204" pitchFamily="34" charset="0"/>
              </a:rPr>
              <a:t>Հապճեպ եզրակացություններ անել կամ առարկել</a:t>
            </a:r>
          </a:p>
          <a:p>
            <a:pPr>
              <a:buFont typeface="Wingdings" panose="05000000000000000000" pitchFamily="2" charset="2"/>
              <a:buChar char="§"/>
            </a:pPr>
            <a:r>
              <a:rPr lang="hy-AM" sz="2400" dirty="0">
                <a:latin typeface="Calibri" panose="020F0502020204030204" pitchFamily="34" charset="0"/>
                <a:cs typeface="Calibri" panose="020F0502020204030204" pitchFamily="34" charset="0"/>
              </a:rPr>
              <a:t>Անտեղի խորհուրդներ</a:t>
            </a:r>
          </a:p>
          <a:p>
            <a:pPr>
              <a:buFont typeface="Wingdings" panose="05000000000000000000" pitchFamily="2" charset="2"/>
              <a:buChar char="§"/>
            </a:pPr>
            <a:r>
              <a:rPr lang="hy-AM" sz="2400" dirty="0">
                <a:latin typeface="Calibri" panose="020F0502020204030204" pitchFamily="34" charset="0"/>
                <a:cs typeface="Calibri" panose="020F0502020204030204" pitchFamily="34" charset="0"/>
              </a:rPr>
              <a:t>Սեփական զգացմունքների հետ նույնականացում </a:t>
            </a:r>
          </a:p>
          <a:p>
            <a:pPr>
              <a:buFont typeface="Wingdings" panose="05000000000000000000" pitchFamily="2" charset="2"/>
              <a:buChar char="§"/>
            </a:pPr>
            <a:r>
              <a:rPr lang="hy-AM" sz="2400" dirty="0">
                <a:latin typeface="Calibri" panose="020F0502020204030204" pitchFamily="34" charset="0"/>
                <a:cs typeface="Calibri" panose="020F0502020204030204" pitchFamily="34" charset="0"/>
              </a:rPr>
              <a:t>Ընդհանրացում  </a:t>
            </a:r>
          </a:p>
          <a:p>
            <a:pPr marL="457200" indent="-457200">
              <a:buFont typeface="+mj-lt"/>
              <a:buAutoNum type="arabicPeriod"/>
            </a:pPr>
            <a:endParaRPr lang="hy-AM" dirty="0"/>
          </a:p>
          <a:p>
            <a:pPr marL="457200" indent="-45720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78332784-66BF-014A-8B23-05631AD9B0AD}" type="slidenum">
              <a:rPr lang="en-US" smtClean="0"/>
              <a:t>24</a:t>
            </a:fld>
            <a:endParaRPr lang="en-US"/>
          </a:p>
        </p:txBody>
      </p:sp>
    </p:spTree>
    <p:extLst>
      <p:ext uri="{BB962C8B-B14F-4D97-AF65-F5344CB8AC3E}">
        <p14:creationId xmlns:p14="http://schemas.microsoft.com/office/powerpoint/2010/main" val="3930571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A53072DF-6153-4049-87A0-6C5BCF177438}"/>
              </a:ext>
            </a:extLst>
          </p:cNvPr>
          <p:cNvSpPr>
            <a:spLocks noGrp="1"/>
          </p:cNvSpPr>
          <p:nvPr>
            <p:ph idx="1"/>
          </p:nvPr>
        </p:nvSpPr>
        <p:spPr>
          <a:xfrm>
            <a:off x="228600" y="2286000"/>
            <a:ext cx="8018463" cy="4419600"/>
          </a:xfrm>
        </p:spPr>
        <p:txBody>
          <a:bodyPr/>
          <a:lstStyle/>
          <a:p>
            <a:pPr marL="0" indent="0">
              <a:buFont typeface="Symbol" panose="05050102010706020507" pitchFamily="18" charset="2"/>
              <a:buNone/>
              <a:defRPr/>
            </a:pPr>
            <a:r>
              <a:rPr lang="en-US" b="1" dirty="0"/>
              <a:t>2. </a:t>
            </a:r>
            <a:r>
              <a:rPr lang="hy-AM" b="1" dirty="0"/>
              <a:t>Փորձեք տվյալ անձի համար ստեղծել անկաշկանդ մթնոլորտ</a:t>
            </a:r>
            <a:endParaRPr lang="en-US" b="1" dirty="0"/>
          </a:p>
          <a:p>
            <a:pPr>
              <a:buFont typeface="Wingdings" pitchFamily="2" charset="2"/>
              <a:buChar char="§"/>
              <a:defRPr/>
            </a:pPr>
            <a:r>
              <a:rPr lang="hy-AM" dirty="0"/>
              <a:t>Փորձեք ստեղծել փոխըմբռնում. բացատրեք Ձեր դերը եւ </a:t>
            </a:r>
            <a:r>
              <a:rPr lang="hy-AM" dirty="0" err="1"/>
              <a:t>շեշտեք</a:t>
            </a:r>
            <a:r>
              <a:rPr lang="hy-AM" dirty="0"/>
              <a:t> գործընթացի գաղտնիությունը.</a:t>
            </a:r>
            <a:endParaRPr lang="en-US" dirty="0"/>
          </a:p>
          <a:p>
            <a:pPr>
              <a:buFont typeface="Wingdings" pitchFamily="2" charset="2"/>
              <a:buChar char="§"/>
              <a:defRPr/>
            </a:pPr>
            <a:r>
              <a:rPr lang="hy-AM" dirty="0"/>
              <a:t>Հայցողին հարցրեք, թե արդյոք նա որեւէ հարց ունի՝ կապված Ձեր դերի հետ. հայցողին փոխանցեք զգացում, որ նա կարող է վերահսկել գործընթացը.</a:t>
            </a:r>
          </a:p>
          <a:p>
            <a:pPr>
              <a:buFont typeface="Wingdings" pitchFamily="2" charset="2"/>
              <a:buChar char="§"/>
              <a:defRPr/>
            </a:pPr>
            <a:r>
              <a:rPr lang="hy-AM" dirty="0"/>
              <a:t>Ուշադիր եղեք </a:t>
            </a:r>
            <a:r>
              <a:rPr lang="hy-AM" dirty="0" err="1"/>
              <a:t>ժեստերի</a:t>
            </a:r>
            <a:r>
              <a:rPr lang="hy-AM" dirty="0"/>
              <a:t> լեզվի նկատմամբ։</a:t>
            </a:r>
            <a:endParaRPr lang="en-US" dirty="0"/>
          </a:p>
        </p:txBody>
      </p:sp>
      <p:sp>
        <p:nvSpPr>
          <p:cNvPr id="14339" name="Title 2">
            <a:extLst>
              <a:ext uri="{FF2B5EF4-FFF2-40B4-BE49-F238E27FC236}">
                <a16:creationId xmlns="" xmlns:a16="http://schemas.microsoft.com/office/drawing/2014/main" id="{DD9C4935-94B5-4BD5-9B3F-2128117FFF7D}"/>
              </a:ext>
            </a:extLst>
          </p:cNvPr>
          <p:cNvSpPr>
            <a:spLocks noGrp="1"/>
          </p:cNvSpPr>
          <p:nvPr>
            <p:ph type="title"/>
          </p:nvPr>
        </p:nvSpPr>
        <p:spPr/>
        <p:txBody>
          <a:bodyPr/>
          <a:lstStyle/>
          <a:p>
            <a:r>
              <a:rPr lang="hy-AM" altLang="en-US">
                <a:solidFill>
                  <a:schemeClr val="bg1"/>
                </a:solidFill>
              </a:rPr>
              <a:t>Վստահություն ներշնչելու ուղիներ</a:t>
            </a:r>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754" y="796836"/>
            <a:ext cx="6475888" cy="983820"/>
          </a:xfrm>
        </p:spPr>
        <p:txBody>
          <a:bodyPr/>
          <a:lstStyle/>
          <a:p>
            <a:r>
              <a:rPr lang="hy-AM" dirty="0">
                <a:latin typeface="Calibri" panose="020F0502020204030204" pitchFamily="34" charset="0"/>
                <a:cs typeface="Calibri" panose="020F0502020204030204" pitchFamily="34" charset="0"/>
              </a:rPr>
              <a:t>Կարևոր է </a:t>
            </a:r>
            <a:endParaRPr lang="en-US" dirty="0">
              <a:latin typeface="Calibri" panose="020F0502020204030204" pitchFamily="34" charset="0"/>
              <a:cs typeface="Calibri" panose="020F0502020204030204" pitchFamily="34" charset="0"/>
            </a:endParaRPr>
          </a:p>
        </p:txBody>
      </p:sp>
      <p:sp>
        <p:nvSpPr>
          <p:cNvPr id="5" name="Content Placeholder 4"/>
          <p:cNvSpPr>
            <a:spLocks noGrp="1" noChangeArrowheads="1"/>
          </p:cNvSpPr>
          <p:nvPr>
            <p:ph idx="1"/>
          </p:nvPr>
        </p:nvSpPr>
        <p:spPr bwMode="auto">
          <a:xfrm>
            <a:off x="535577" y="2637053"/>
            <a:ext cx="8360228" cy="30162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Wingdings" pitchFamily="2" charset="2"/>
              <a:buChar char="v"/>
            </a:pPr>
            <a:r>
              <a:rPr lang="en-US" sz="2000" b="1" dirty="0">
                <a:latin typeface="Calibri" panose="020F0502020204030204" pitchFamily="34" charset="0"/>
                <a:cs typeface="Calibri" panose="020F0502020204030204" pitchFamily="34" charset="0"/>
              </a:rPr>
              <a:t>Աշխատեք զերծ մնալ գնահատականներ տալուց, քննադատելու</a:t>
            </a:r>
            <a:r>
              <a:rPr lang="hy-AM" sz="2000" b="1" dirty="0">
                <a:latin typeface="Calibri" panose="020F0502020204030204" pitchFamily="34" charset="0"/>
                <a:cs typeface="Calibri" panose="020F0502020204030204" pitchFamily="34" charset="0"/>
              </a:rPr>
              <a:t>ց։</a:t>
            </a:r>
          </a:p>
          <a:p>
            <a:pPr marL="285750" indent="-285750" eaLnBrk="1" hangingPunct="1">
              <a:buFont typeface="Wingdings" pitchFamily="2" charset="2"/>
              <a:buChar char="v"/>
            </a:pPr>
            <a:endParaRPr lang="en-US" sz="2000" dirty="0">
              <a:latin typeface="Calibri" panose="020F0502020204030204" pitchFamily="34" charset="0"/>
              <a:cs typeface="Calibri" panose="020F0502020204030204" pitchFamily="34" charset="0"/>
            </a:endParaRPr>
          </a:p>
          <a:p>
            <a:pPr marL="285750" indent="-285750" eaLnBrk="1" hangingPunct="1">
              <a:buFont typeface="Wingdings" pitchFamily="2" charset="2"/>
              <a:buChar char="v"/>
            </a:pPr>
            <a:r>
              <a:rPr lang="hy-AM" sz="2000" b="1" dirty="0">
                <a:latin typeface="Calibri" panose="020F0502020204030204" pitchFamily="34" charset="0"/>
                <a:cs typeface="Calibri" panose="020F0502020204030204" pitchFamily="34" charset="0"/>
              </a:rPr>
              <a:t>Մ</a:t>
            </a:r>
            <a:r>
              <a:rPr lang="en-US" sz="2000" b="1" dirty="0">
                <a:latin typeface="Calibri" panose="020F0502020204030204" pitchFamily="34" charset="0"/>
                <a:cs typeface="Calibri" panose="020F0502020204030204" pitchFamily="34" charset="0"/>
              </a:rPr>
              <a:t>ի′ տարածեք ձեզ վստահված տեղեկատվություն</a:t>
            </a:r>
            <a:r>
              <a:rPr lang="hy-AM" sz="2000" b="1" dirty="0">
                <a:latin typeface="Calibri" panose="020F0502020204030204" pitchFamily="34" charset="0"/>
                <a:cs typeface="Calibri" panose="020F0502020204030204" pitchFamily="34" charset="0"/>
              </a:rPr>
              <a:t>ը</a:t>
            </a:r>
            <a:r>
              <a:rPr lang="en-US" sz="2000" b="1" dirty="0">
                <a:latin typeface="Calibri" panose="020F0502020204030204" pitchFamily="34" charset="0"/>
                <a:cs typeface="Calibri" panose="020F0502020204030204" pitchFamily="34" charset="0"/>
              </a:rPr>
              <a:t>:</a:t>
            </a:r>
            <a:endParaRPr lang="ru-RU" sz="2000" b="1" dirty="0">
              <a:latin typeface="Calibri" panose="020F0502020204030204" pitchFamily="34" charset="0"/>
              <a:cs typeface="Calibri" panose="020F0502020204030204" pitchFamily="34" charset="0"/>
            </a:endParaRPr>
          </a:p>
          <a:p>
            <a:pPr eaLnBrk="1" hangingPunct="1"/>
            <a:endParaRPr lang="en-US" sz="2000" dirty="0">
              <a:latin typeface="Calibri" panose="020F0502020204030204" pitchFamily="34" charset="0"/>
              <a:cs typeface="Calibri" panose="020F0502020204030204" pitchFamily="34" charset="0"/>
            </a:endParaRPr>
          </a:p>
          <a:p>
            <a:pPr marL="285750" indent="-285750" eaLnBrk="1" hangingPunct="1">
              <a:buFont typeface="Wingdings" pitchFamily="2" charset="2"/>
              <a:buChar char="v"/>
            </a:pPr>
            <a:r>
              <a:rPr lang="en-US" sz="2000" b="1" dirty="0">
                <a:latin typeface="Calibri" panose="020F0502020204030204" pitchFamily="34" charset="0"/>
                <a:cs typeface="Calibri" panose="020F0502020204030204" pitchFamily="34" charset="0"/>
              </a:rPr>
              <a:t>Մարդուն օգնելիս մի′ մոռացեք </a:t>
            </a:r>
            <a:r>
              <a:rPr lang="ru-RU" sz="2000" b="1" dirty="0" err="1">
                <a:latin typeface="Calibri" panose="020F0502020204030204" pitchFamily="34" charset="0"/>
                <a:cs typeface="Calibri" panose="020F0502020204030204" pitchFamily="34" charset="0"/>
              </a:rPr>
              <a:t>նրա</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ռեսուրսների</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գոյության</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մասին</a:t>
            </a:r>
            <a:r>
              <a:rPr lang="en-US" sz="2000" b="1" dirty="0">
                <a:latin typeface="Calibri" panose="020F0502020204030204" pitchFamily="34" charset="0"/>
                <a:cs typeface="Calibri" panose="020F0502020204030204" pitchFamily="34" charset="0"/>
              </a:rPr>
              <a:t>: </a:t>
            </a:r>
            <a:endParaRPr lang="ru-RU" sz="2000" b="1" dirty="0">
              <a:latin typeface="Calibri" panose="020F0502020204030204" pitchFamily="34" charset="0"/>
              <a:cs typeface="Calibri" panose="020F0502020204030204" pitchFamily="34" charset="0"/>
            </a:endParaRPr>
          </a:p>
          <a:p>
            <a:pPr eaLnBrk="1" hangingPunct="1"/>
            <a:endParaRPr lang="en-US" sz="2000" dirty="0">
              <a:latin typeface="Calibri" panose="020F0502020204030204" pitchFamily="34" charset="0"/>
              <a:cs typeface="Calibri" panose="020F0502020204030204" pitchFamily="34" charset="0"/>
            </a:endParaRPr>
          </a:p>
          <a:p>
            <a:pPr marL="285750" indent="-285750" eaLnBrk="1" hangingPunct="1">
              <a:buFont typeface="Wingdings" pitchFamily="2" charset="2"/>
              <a:buChar char="v"/>
            </a:pPr>
            <a:r>
              <a:rPr lang="en-US" sz="2000" b="1" dirty="0">
                <a:latin typeface="Calibri" panose="020F0502020204030204" pitchFamily="34" charset="0"/>
                <a:cs typeface="Calibri" panose="020F0502020204030204" pitchFamily="34" charset="0"/>
              </a:rPr>
              <a:t>եղեք ճկուն՝ գործելով ըստ իրավիճակի առանձնահատկությունների</a:t>
            </a:r>
            <a:r>
              <a:rPr lang="ru-RU" sz="2000" b="1" dirty="0">
                <a:latin typeface="Calibri" panose="020F0502020204030204" pitchFamily="34" charset="0"/>
                <a:cs typeface="Calibri" panose="020F0502020204030204" pitchFamily="34" charset="0"/>
              </a:rPr>
              <a:t>:</a:t>
            </a:r>
            <a:endParaRPr lang="en-US" sz="20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78332784-66BF-014A-8B23-05631AD9B0AD}" type="slidenum">
              <a:rPr lang="en-US" smtClean="0"/>
              <a:t>26</a:t>
            </a:fld>
            <a:endParaRPr lang="en-US"/>
          </a:p>
        </p:txBody>
      </p:sp>
    </p:spTree>
    <p:extLst>
      <p:ext uri="{BB962C8B-B14F-4D97-AF65-F5344CB8AC3E}">
        <p14:creationId xmlns:p14="http://schemas.microsoft.com/office/powerpoint/2010/main" val="1571959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1720619C-33E6-48EC-A28D-A9A280FFAED3}"/>
              </a:ext>
            </a:extLst>
          </p:cNvPr>
          <p:cNvSpPr>
            <a:spLocks noGrp="1"/>
          </p:cNvSpPr>
          <p:nvPr>
            <p:ph idx="1"/>
          </p:nvPr>
        </p:nvSpPr>
        <p:spPr>
          <a:xfrm>
            <a:off x="381000" y="2057400"/>
            <a:ext cx="8534400" cy="4495800"/>
          </a:xfrm>
        </p:spPr>
        <p:txBody>
          <a:bodyPr/>
          <a:lstStyle/>
          <a:p>
            <a:pPr marL="457200" indent="-457200">
              <a:buFont typeface="Symbol" panose="05050102010706020507" pitchFamily="18" charset="2"/>
              <a:buAutoNum type="arabicPeriod"/>
              <a:defRPr/>
            </a:pPr>
            <a:r>
              <a:rPr lang="hy-AM" b="1" dirty="0"/>
              <a:t>Ունենալ ճիշտ վերաբերմունք</a:t>
            </a:r>
            <a:endParaRPr lang="en-US" b="1" dirty="0"/>
          </a:p>
          <a:p>
            <a:pPr lvl="1">
              <a:buFont typeface="Wingdings" pitchFamily="2" charset="2"/>
              <a:buChar char="§"/>
              <a:defRPr/>
            </a:pPr>
            <a:r>
              <a:rPr lang="hy-AM" sz="2400" dirty="0"/>
              <a:t>Ցույց տալ հետաքրքրվածություն եւ </a:t>
            </a:r>
            <a:r>
              <a:rPr lang="hy-AM" sz="2400" dirty="0" err="1"/>
              <a:t>մտահոգվածություն</a:t>
            </a:r>
            <a:r>
              <a:rPr lang="hy-AM" sz="2400" dirty="0"/>
              <a:t> հայցողի խնդիրներով.</a:t>
            </a:r>
            <a:endParaRPr lang="en-US" sz="2400" dirty="0"/>
          </a:p>
          <a:p>
            <a:pPr lvl="1">
              <a:buFont typeface="Wingdings" pitchFamily="2" charset="2"/>
              <a:buChar char="§"/>
              <a:defRPr/>
            </a:pPr>
            <a:r>
              <a:rPr lang="hy-AM" sz="2400" dirty="0"/>
              <a:t>Լինել հարգալից.</a:t>
            </a:r>
            <a:r>
              <a:rPr lang="en-US" sz="2400" dirty="0"/>
              <a:t> </a:t>
            </a:r>
            <a:r>
              <a:rPr lang="hy-AM" sz="2400" dirty="0"/>
              <a:t>ձայնի տոնը եւ օգտագործվող բառապաշարը.</a:t>
            </a:r>
            <a:endParaRPr lang="en-US" sz="2400" dirty="0"/>
          </a:p>
          <a:p>
            <a:pPr lvl="1">
              <a:buFont typeface="Wingdings" pitchFamily="2" charset="2"/>
              <a:buChar char="§"/>
              <a:defRPr/>
            </a:pPr>
            <a:r>
              <a:rPr lang="hy-AM" sz="2400" dirty="0"/>
              <a:t>Ողջ ընթացքում փորձեք լինել եւ շարունակեք լինել հանգիստ ու չեզոք, նույնիսկ այն ժամանակ, երբ անհանգստացնող վկայություններ լսելը դժվար է Ձեզ համար.  </a:t>
            </a:r>
          </a:p>
          <a:p>
            <a:pPr lvl="1">
              <a:buFont typeface="Wingdings" pitchFamily="2" charset="2"/>
              <a:buChar char="§"/>
              <a:defRPr/>
            </a:pPr>
            <a:r>
              <a:rPr lang="hy-AM" sz="2400" dirty="0"/>
              <a:t>Հայցողին վերաբերվել ոչ թե որպես զոհի, այլ որպես անհատի։</a:t>
            </a:r>
            <a:endParaRPr lang="en-US" sz="2400" dirty="0"/>
          </a:p>
          <a:p>
            <a:pPr marL="0" indent="0">
              <a:buFont typeface="Symbol" panose="05050102010706020507" pitchFamily="18" charset="2"/>
              <a:buNone/>
              <a:defRPr/>
            </a:pPr>
            <a:endParaRPr lang="en-US" dirty="0"/>
          </a:p>
          <a:p>
            <a:pPr>
              <a:defRPr/>
            </a:pPr>
            <a:endParaRPr lang="en-US" dirty="0"/>
          </a:p>
        </p:txBody>
      </p:sp>
      <p:sp>
        <p:nvSpPr>
          <p:cNvPr id="13315" name="Title 2">
            <a:extLst>
              <a:ext uri="{FF2B5EF4-FFF2-40B4-BE49-F238E27FC236}">
                <a16:creationId xmlns="" xmlns:a16="http://schemas.microsoft.com/office/drawing/2014/main" id="{CE187772-09F0-4C7E-A75B-A44F5F7FBD27}"/>
              </a:ext>
            </a:extLst>
          </p:cNvPr>
          <p:cNvSpPr>
            <a:spLocks noGrp="1"/>
          </p:cNvSpPr>
          <p:nvPr>
            <p:ph type="title"/>
          </p:nvPr>
        </p:nvSpPr>
        <p:spPr/>
        <p:txBody>
          <a:bodyPr/>
          <a:lstStyle/>
          <a:p>
            <a:r>
              <a:rPr lang="hy-AM" altLang="en-US">
                <a:solidFill>
                  <a:schemeClr val="bg1"/>
                </a:solidFill>
              </a:rPr>
              <a:t>Վստահություն ներշնչելու ուղիներ</a:t>
            </a:r>
            <a:endParaRPr lang="en-US" altLang="en-US">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1">
            <a:extLst>
              <a:ext uri="{FF2B5EF4-FFF2-40B4-BE49-F238E27FC236}">
                <a16:creationId xmlns="" xmlns:a16="http://schemas.microsoft.com/office/drawing/2014/main" id="{90855431-1DD6-4A83-B1D6-02E19B140DF7}"/>
              </a:ext>
            </a:extLst>
          </p:cNvPr>
          <p:cNvSpPr>
            <a:spLocks noGrp="1"/>
          </p:cNvSpPr>
          <p:nvPr>
            <p:ph idx="1"/>
          </p:nvPr>
        </p:nvSpPr>
        <p:spPr>
          <a:xfrm>
            <a:off x="381000" y="2674938"/>
            <a:ext cx="7899400" cy="3451225"/>
          </a:xfrm>
        </p:spPr>
        <p:txBody>
          <a:bodyPr/>
          <a:lstStyle/>
          <a:p>
            <a:pPr eaLnBrk="1" hangingPunct="1">
              <a:buFont typeface="Wingdings" panose="05000000000000000000" pitchFamily="2" charset="2"/>
              <a:buChar char="Ø"/>
            </a:pPr>
            <a:r>
              <a:rPr lang="hy-AM" altLang="en-US">
                <a:latin typeface="Arian AMU" pitchFamily="2" charset="0"/>
                <a:cs typeface="Arian AMU" pitchFamily="2" charset="0"/>
              </a:rPr>
              <a:t>վախ</a:t>
            </a:r>
            <a:r>
              <a:rPr lang="en-US" altLang="en-US">
                <a:latin typeface="Arian AMU" pitchFamily="2" charset="0"/>
                <a:cs typeface="Arian AMU" pitchFamily="2" charset="0"/>
              </a:rPr>
              <a:t>  </a:t>
            </a:r>
          </a:p>
          <a:p>
            <a:pPr eaLnBrk="1" hangingPunct="1">
              <a:buFont typeface="Wingdings" panose="05000000000000000000" pitchFamily="2" charset="2"/>
              <a:buChar char="Ø"/>
            </a:pPr>
            <a:r>
              <a:rPr lang="hy-AM" altLang="en-US">
                <a:latin typeface="Arian AMU" pitchFamily="2" charset="0"/>
                <a:cs typeface="Arian AMU" pitchFamily="2" charset="0"/>
              </a:rPr>
              <a:t>ամոթ</a:t>
            </a:r>
            <a:endParaRPr lang="en-US" altLang="en-US">
              <a:latin typeface="Arian AMU" pitchFamily="2" charset="0"/>
              <a:cs typeface="Arian AMU" pitchFamily="2" charset="0"/>
            </a:endParaRPr>
          </a:p>
          <a:p>
            <a:pPr eaLnBrk="1" hangingPunct="1">
              <a:buFont typeface="Wingdings" panose="05000000000000000000" pitchFamily="2" charset="2"/>
              <a:buChar char="Ø"/>
            </a:pPr>
            <a:r>
              <a:rPr lang="hy-AM" altLang="en-US">
                <a:latin typeface="Arian AMU" pitchFamily="2" charset="0"/>
                <a:cs typeface="Arian AMU" pitchFamily="2" charset="0"/>
              </a:rPr>
              <a:t>նվաստացում</a:t>
            </a:r>
            <a:r>
              <a:rPr lang="en-US" altLang="en-US">
                <a:latin typeface="Arian AMU" pitchFamily="2" charset="0"/>
                <a:cs typeface="Arian AMU" pitchFamily="2" charset="0"/>
              </a:rPr>
              <a:t> </a:t>
            </a:r>
          </a:p>
          <a:p>
            <a:pPr eaLnBrk="1" hangingPunct="1">
              <a:buFont typeface="Wingdings" panose="05000000000000000000" pitchFamily="2" charset="2"/>
              <a:buChar char="Ø"/>
            </a:pPr>
            <a:r>
              <a:rPr lang="hy-AM" altLang="en-US">
                <a:latin typeface="Arian AMU" pitchFamily="2" charset="0"/>
                <a:cs typeface="Arian AMU" pitchFamily="2" charset="0"/>
              </a:rPr>
              <a:t>տրավմա</a:t>
            </a:r>
            <a:endParaRPr lang="en-US" altLang="en-US">
              <a:latin typeface="Arian AMU" pitchFamily="2" charset="0"/>
              <a:cs typeface="Arian AMU" pitchFamily="2" charset="0"/>
            </a:endParaRPr>
          </a:p>
          <a:p>
            <a:pPr eaLnBrk="1" hangingPunct="1">
              <a:buFont typeface="Wingdings" panose="05000000000000000000" pitchFamily="2" charset="2"/>
              <a:buChar char="Ø"/>
            </a:pPr>
            <a:r>
              <a:rPr lang="hy-AM" altLang="en-US">
                <a:latin typeface="Arian AMU" pitchFamily="2" charset="0"/>
                <a:cs typeface="Arian AMU" pitchFamily="2" charset="0"/>
              </a:rPr>
              <a:t>վստահության կորուստ</a:t>
            </a:r>
            <a:endParaRPr lang="en-US" altLang="en-US">
              <a:latin typeface="Arian AMU" pitchFamily="2" charset="0"/>
              <a:cs typeface="Arian AMU" pitchFamily="2" charset="0"/>
            </a:endParaRPr>
          </a:p>
          <a:p>
            <a:pPr eaLnBrk="1" hangingPunct="1">
              <a:buFont typeface="Symbol" panose="05050102010706020507" pitchFamily="18" charset="2"/>
              <a:buNone/>
            </a:pPr>
            <a:r>
              <a:rPr lang="hy-AM" altLang="en-US">
                <a:latin typeface="Arian AMU" pitchFamily="2" charset="0"/>
                <a:cs typeface="Arian AMU" pitchFamily="2" charset="0"/>
              </a:rPr>
              <a:t>Իրենց հետ կատարվածի պատճառով՝ հնարավոր է, որ նրանք չցանկանան խոսել այդ մասին կամ բացահայտել իրենց տառապանքների իրական չափը</a:t>
            </a:r>
            <a:r>
              <a:rPr lang="hy-AM" altLang="en-US"/>
              <a:t>։</a:t>
            </a:r>
            <a:endParaRPr lang="en-US" altLang="en-US">
              <a:latin typeface="Arian AMU" pitchFamily="2" charset="0"/>
              <a:cs typeface="Arian AMU" pitchFamily="2" charset="0"/>
            </a:endParaRPr>
          </a:p>
        </p:txBody>
      </p:sp>
      <p:sp>
        <p:nvSpPr>
          <p:cNvPr id="17411" name="Title 2">
            <a:extLst>
              <a:ext uri="{FF2B5EF4-FFF2-40B4-BE49-F238E27FC236}">
                <a16:creationId xmlns="" xmlns:a16="http://schemas.microsoft.com/office/drawing/2014/main" id="{A6150B17-6E09-4785-A59C-489EF955E84A}"/>
              </a:ext>
            </a:extLst>
          </p:cNvPr>
          <p:cNvSpPr>
            <a:spLocks noGrp="1"/>
          </p:cNvSpPr>
          <p:nvPr>
            <p:ph type="title"/>
          </p:nvPr>
        </p:nvSpPr>
        <p:spPr/>
        <p:txBody>
          <a:bodyPr/>
          <a:lstStyle/>
          <a:p>
            <a:r>
              <a:rPr lang="hy-AM" altLang="en-US" sz="2800" b="1">
                <a:latin typeface="Arian AMU" pitchFamily="2" charset="0"/>
                <a:cs typeface="Arian AMU" pitchFamily="2" charset="0"/>
              </a:rPr>
              <a:t>ՀԱՐՑԱԶՐՈՒՅՑԻ ԸՆԹԱՑՔՈՒՄ ՀԱՂԹԱՀԱՐՄԱՆ ԵՆԹԱԿԱ ԽՈՉԸՆԴՈՏՆԵՐ</a:t>
            </a:r>
            <a:endParaRPr lang="en-US" altLang="en-US" sz="28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a:extLst>
              <a:ext uri="{FF2B5EF4-FFF2-40B4-BE49-F238E27FC236}">
                <a16:creationId xmlns="" xmlns:a16="http://schemas.microsoft.com/office/drawing/2014/main" id="{BC321314-4398-4E11-8019-363207DC47EF}"/>
              </a:ext>
            </a:extLst>
          </p:cNvPr>
          <p:cNvSpPr>
            <a:spLocks noGrp="1"/>
          </p:cNvSpPr>
          <p:nvPr>
            <p:ph idx="1"/>
          </p:nvPr>
        </p:nvSpPr>
        <p:spPr>
          <a:xfrm>
            <a:off x="381000" y="2057400"/>
            <a:ext cx="8458200" cy="4343400"/>
          </a:xfrm>
        </p:spPr>
        <p:txBody>
          <a:bodyPr/>
          <a:lstStyle/>
          <a:p>
            <a:pPr eaLnBrk="1" hangingPunct="1">
              <a:buFont typeface="Wingdings" panose="05000000000000000000" pitchFamily="2" charset="2"/>
              <a:buChar char="Ø"/>
            </a:pPr>
            <a:r>
              <a:rPr lang="hy-AM" altLang="en-US" dirty="0">
                <a:latin typeface="Arian AMU" pitchFamily="2" charset="0"/>
                <a:cs typeface="Arian AMU" pitchFamily="2" charset="0"/>
              </a:rPr>
              <a:t>Հարցազրույցից առաջ մանրամասնորեն բացատրել, որ երեխային կտրվեն որոշ հարցեր, բացատրել, թե ինչու կտրվեն այդ հարցերը.</a:t>
            </a:r>
          </a:p>
          <a:p>
            <a:pPr eaLnBrk="1" hangingPunct="1">
              <a:buFont typeface="Wingdings" panose="05000000000000000000" pitchFamily="2" charset="2"/>
              <a:buChar char="Ø"/>
            </a:pPr>
            <a:r>
              <a:rPr lang="hy-AM" altLang="en-US" dirty="0">
                <a:latin typeface="Arian AMU" pitchFamily="2" charset="0"/>
                <a:cs typeface="Arian AMU" pitchFamily="2" charset="0"/>
              </a:rPr>
              <a:t>Եթե երեխան ցույց է տալիս անհանգստության նշաններ, եղեք հասկացող եւ հանգստացրեք երեխային:</a:t>
            </a:r>
            <a:endParaRPr lang="en-US" altLang="en-US" dirty="0">
              <a:latin typeface="Arian AMU" pitchFamily="2" charset="0"/>
              <a:cs typeface="Arian AMU" pitchFamily="2" charset="0"/>
            </a:endParaRPr>
          </a:p>
          <a:p>
            <a:pPr eaLnBrk="1" hangingPunct="1">
              <a:buFont typeface="Wingdings" panose="05000000000000000000" pitchFamily="2" charset="2"/>
              <a:buChar char="Ø"/>
            </a:pPr>
            <a:r>
              <a:rPr lang="hy-AM" altLang="en-US" dirty="0">
                <a:latin typeface="Arian AMU" pitchFamily="2" charset="0"/>
                <a:cs typeface="Arian AMU" pitchFamily="2" charset="0"/>
              </a:rPr>
              <a:t>Ավելի մոտ նստել երեխային, ցանկալի չէ, որ երեխան Ձեզ ընկալի որպես իշխանության ներկայացուցիչ։</a:t>
            </a:r>
            <a:endParaRPr lang="en-US" altLang="en-US" dirty="0"/>
          </a:p>
        </p:txBody>
      </p:sp>
      <p:sp>
        <p:nvSpPr>
          <p:cNvPr id="21507" name="Title 2">
            <a:extLst>
              <a:ext uri="{FF2B5EF4-FFF2-40B4-BE49-F238E27FC236}">
                <a16:creationId xmlns="" xmlns:a16="http://schemas.microsoft.com/office/drawing/2014/main" id="{07B57505-2F9A-4F23-BAC6-398D3E79FB34}"/>
              </a:ext>
            </a:extLst>
          </p:cNvPr>
          <p:cNvSpPr>
            <a:spLocks noGrp="1"/>
          </p:cNvSpPr>
          <p:nvPr>
            <p:ph type="title"/>
          </p:nvPr>
        </p:nvSpPr>
        <p:spPr>
          <a:xfrm>
            <a:off x="381000" y="381000"/>
            <a:ext cx="8229600" cy="1252538"/>
          </a:xfrm>
        </p:spPr>
        <p:txBody>
          <a:bodyPr/>
          <a:lstStyle/>
          <a:p>
            <a:r>
              <a:rPr lang="hy-AM" altLang="en-US" sz="2800"/>
              <a:t>ԻՆՉՊԵ՞Ս ՆԱԽԱՊԱՏՐԱՍՏՎԵԼ ԱՆՉԱՓԱՀԱՍ ՀԱՅՑՈՂՆԵՐԻ ՀԵՏ ՀԱՐՑԱԶՐՈՒՅՑՆԵՐԻՆ</a:t>
            </a:r>
            <a:endParaRPr lang="en-US" altLang="en-US" sz="2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B047B76-611F-48BC-BD66-C5B605E4CA4E}"/>
              </a:ext>
            </a:extLst>
          </p:cNvPr>
          <p:cNvPicPr>
            <a:picLocks noChangeAspect="1"/>
          </p:cNvPicPr>
          <p:nvPr/>
        </p:nvPicPr>
        <p:blipFill>
          <a:blip r:embed="rId2"/>
          <a:stretch>
            <a:fillRect/>
          </a:stretch>
        </p:blipFill>
        <p:spPr>
          <a:xfrm rot="765685">
            <a:off x="4533565" y="3692691"/>
            <a:ext cx="3259781" cy="1865868"/>
          </a:xfrm>
          <a:prstGeom prst="rect">
            <a:avLst/>
          </a:prstGeom>
        </p:spPr>
      </p:pic>
      <p:sp>
        <p:nvSpPr>
          <p:cNvPr id="2" name="Title 1">
            <a:extLst>
              <a:ext uri="{FF2B5EF4-FFF2-40B4-BE49-F238E27FC236}">
                <a16:creationId xmlns="" xmlns:a16="http://schemas.microsoft.com/office/drawing/2014/main" id="{64A91687-5FA5-4FCF-8306-83170FC9D9B3}"/>
              </a:ext>
            </a:extLst>
          </p:cNvPr>
          <p:cNvSpPr>
            <a:spLocks noGrp="1"/>
          </p:cNvSpPr>
          <p:nvPr>
            <p:ph type="title"/>
          </p:nvPr>
        </p:nvSpPr>
        <p:spPr/>
        <p:txBody>
          <a:bodyPr/>
          <a:lstStyle/>
          <a:p>
            <a:r>
              <a:rPr lang="en-US" dirty="0"/>
              <a:t>Խ</a:t>
            </a:r>
            <a:r>
              <a:rPr lang="hy-AM" dirty="0"/>
              <a:t>ո</a:t>
            </a:r>
            <a:r>
              <a:rPr lang="en-US" dirty="0"/>
              <a:t>ց</a:t>
            </a:r>
            <a:r>
              <a:rPr lang="hy-AM" dirty="0"/>
              <a:t>ե</a:t>
            </a:r>
            <a:r>
              <a:rPr lang="en-US" dirty="0"/>
              <a:t>լ</a:t>
            </a:r>
            <a:r>
              <a:rPr lang="hy-AM" dirty="0"/>
              <a:t>ի</a:t>
            </a:r>
            <a:r>
              <a:rPr lang="en-US" dirty="0"/>
              <a:t> </a:t>
            </a:r>
            <a:r>
              <a:rPr lang="hy-AM" dirty="0"/>
              <a:t>խ</a:t>
            </a:r>
            <a:r>
              <a:rPr lang="en-US" dirty="0"/>
              <a:t>ո</a:t>
            </a:r>
            <a:r>
              <a:rPr lang="hy-AM" dirty="0"/>
              <a:t>ւ</a:t>
            </a:r>
            <a:r>
              <a:rPr lang="en-US" dirty="0"/>
              <a:t>մ</a:t>
            </a:r>
            <a:r>
              <a:rPr lang="hy-AM" dirty="0"/>
              <a:t>բ</a:t>
            </a:r>
            <a:endParaRPr lang="en-US" dirty="0"/>
          </a:p>
        </p:txBody>
      </p:sp>
      <p:sp>
        <p:nvSpPr>
          <p:cNvPr id="3" name="Content Placeholder 2">
            <a:extLst>
              <a:ext uri="{FF2B5EF4-FFF2-40B4-BE49-F238E27FC236}">
                <a16:creationId xmlns="" xmlns:a16="http://schemas.microsoft.com/office/drawing/2014/main" id="{7E7472E1-9B47-40F7-BD6C-A89AA4A29C70}"/>
              </a:ext>
            </a:extLst>
          </p:cNvPr>
          <p:cNvSpPr>
            <a:spLocks noGrp="1"/>
          </p:cNvSpPr>
          <p:nvPr>
            <p:ph idx="1"/>
          </p:nvPr>
        </p:nvSpPr>
        <p:spPr/>
        <p:txBody>
          <a:bodyPr>
            <a:normAutofit/>
          </a:bodyPr>
          <a:lstStyle/>
          <a:p>
            <a:r>
              <a:rPr lang="hy-AM" dirty="0"/>
              <a:t>Հասարակության ցանկացած խումբ կամ մաս, որի համար ավելի մեծ է խտրական գործելակերպերի, բռնության, բնական կամ բնապահպանական աղետների ենթարկվելու, կամ տնտեսական բարդությունների բախվելու վտանգը, քան պետության սահմաններում հասարակության այլ խմբերի համար</a:t>
            </a:r>
            <a:r>
              <a:rPr lang="en-US" dirty="0"/>
              <a:t>.....</a:t>
            </a:r>
          </a:p>
          <a:p>
            <a:pPr>
              <a:buFont typeface="Wingdings" panose="05000000000000000000" pitchFamily="2" charset="2"/>
              <a:buChar char="Ø"/>
            </a:pPr>
            <a:r>
              <a:rPr lang="en-US" dirty="0" err="1"/>
              <a:t>Երեխաներ</a:t>
            </a:r>
            <a:endParaRPr lang="en-US" dirty="0"/>
          </a:p>
          <a:p>
            <a:pPr>
              <a:buFont typeface="Wingdings" panose="05000000000000000000" pitchFamily="2" charset="2"/>
              <a:buChar char="Ø"/>
            </a:pPr>
            <a:r>
              <a:rPr lang="en-US" dirty="0" err="1"/>
              <a:t>Կանայք</a:t>
            </a:r>
            <a:endParaRPr lang="en-US" dirty="0"/>
          </a:p>
          <a:p>
            <a:pPr>
              <a:buFont typeface="Wingdings" panose="05000000000000000000" pitchFamily="2" charset="2"/>
              <a:buChar char="Ø"/>
            </a:pPr>
            <a:r>
              <a:rPr lang="en-US" dirty="0" err="1"/>
              <a:t>Տարեցներ</a:t>
            </a:r>
            <a:endParaRPr lang="en-US" dirty="0"/>
          </a:p>
          <a:p>
            <a:pPr>
              <a:buFont typeface="Wingdings" panose="05000000000000000000" pitchFamily="2" charset="2"/>
              <a:buChar char="Ø"/>
            </a:pPr>
            <a:r>
              <a:rPr lang="hy-AM" dirty="0"/>
              <a:t>Փ</a:t>
            </a:r>
            <a:r>
              <a:rPr lang="en-US" dirty="0" err="1"/>
              <a:t>ախստականներ</a:t>
            </a:r>
            <a:endParaRPr lang="en-US" dirty="0"/>
          </a:p>
          <a:p>
            <a:pPr>
              <a:buFont typeface="Wingdings" panose="05000000000000000000" pitchFamily="2" charset="2"/>
              <a:buChar char="Ø"/>
            </a:pPr>
            <a:r>
              <a:rPr lang="en-US" dirty="0" err="1"/>
              <a:t>Հաշմանդամություն</a:t>
            </a:r>
            <a:r>
              <a:rPr lang="en-US" dirty="0"/>
              <a:t> </a:t>
            </a:r>
            <a:r>
              <a:rPr lang="en-US" dirty="0" err="1"/>
              <a:t>ունեցող</a:t>
            </a:r>
            <a:r>
              <a:rPr lang="en-US" dirty="0"/>
              <a:t> </a:t>
            </a:r>
            <a:r>
              <a:rPr lang="en-US" dirty="0" err="1"/>
              <a:t>անձինք</a:t>
            </a:r>
            <a:endParaRPr lang="en-US" dirty="0"/>
          </a:p>
          <a:p>
            <a:pPr>
              <a:buFont typeface="Wingdings" panose="05000000000000000000" pitchFamily="2" charset="2"/>
              <a:buChar char="Ø"/>
            </a:pPr>
            <a:r>
              <a:rPr lang="en-US" dirty="0" err="1"/>
              <a:t>Դատապարտյալներ</a:t>
            </a:r>
            <a:endParaRPr lang="en-US" dirty="0"/>
          </a:p>
          <a:p>
            <a:endParaRPr lang="en-US" dirty="0"/>
          </a:p>
        </p:txBody>
      </p:sp>
      <p:sp>
        <p:nvSpPr>
          <p:cNvPr id="4" name="Slide Number Placeholder 3">
            <a:extLst>
              <a:ext uri="{FF2B5EF4-FFF2-40B4-BE49-F238E27FC236}">
                <a16:creationId xmlns="" xmlns:a16="http://schemas.microsoft.com/office/drawing/2014/main" id="{C3D15DBB-1587-45B0-96C7-13C78C189AAE}"/>
              </a:ext>
            </a:extLst>
          </p:cNvPr>
          <p:cNvSpPr>
            <a:spLocks noGrp="1"/>
          </p:cNvSpPr>
          <p:nvPr>
            <p:ph type="sldNum" sz="quarter" idx="12"/>
          </p:nvPr>
        </p:nvSpPr>
        <p:spPr/>
        <p:txBody>
          <a:bodyPr/>
          <a:lstStyle/>
          <a:p>
            <a:fld id="{78332784-66BF-014A-8B23-05631AD9B0AD}" type="slidenum">
              <a:rPr lang="en-US" smtClean="0"/>
              <a:t>3</a:t>
            </a:fld>
            <a:endParaRPr lang="en-US"/>
          </a:p>
        </p:txBody>
      </p:sp>
    </p:spTree>
    <p:extLst>
      <p:ext uri="{BB962C8B-B14F-4D97-AF65-F5344CB8AC3E}">
        <p14:creationId xmlns:p14="http://schemas.microsoft.com/office/powerpoint/2010/main" val="431391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838200"/>
          </a:xfrm>
        </p:spPr>
        <p:txBody>
          <a:bodyPr>
            <a:normAutofit fontScale="90000"/>
          </a:bodyPr>
          <a:lstStyle/>
          <a:p>
            <a:r>
              <a:rPr lang="en-US" sz="2800" b="1" dirty="0" err="1"/>
              <a:t>Ինչու</a:t>
            </a:r>
            <a:r>
              <a:rPr lang="en-US" sz="2800" b="1" dirty="0"/>
              <a:t>՞ է </a:t>
            </a:r>
            <a:r>
              <a:rPr lang="en-US" sz="2800" b="1" dirty="0" err="1"/>
              <a:t>անհրաժեշտ</a:t>
            </a:r>
            <a:r>
              <a:rPr lang="en-US" sz="2800" b="1" dirty="0"/>
              <a:t> </a:t>
            </a:r>
            <a:r>
              <a:rPr lang="en-US" sz="2800" b="1" dirty="0" err="1"/>
              <a:t>երեխաների</a:t>
            </a:r>
            <a:r>
              <a:rPr lang="en-US" sz="2800" b="1" dirty="0"/>
              <a:t> </a:t>
            </a:r>
            <a:r>
              <a:rPr lang="en-US" sz="2800" b="1" dirty="0" err="1"/>
              <a:t>հետ</a:t>
            </a:r>
            <a:r>
              <a:rPr lang="en-US" sz="2800" b="1" dirty="0"/>
              <a:t> </a:t>
            </a:r>
            <a:r>
              <a:rPr lang="en-US" sz="2800" b="1" dirty="0" err="1"/>
              <a:t>հա</a:t>
            </a:r>
            <a:r>
              <a:rPr lang="hy-AM" sz="2800" b="1" dirty="0"/>
              <a:t>ր</a:t>
            </a:r>
            <a:r>
              <a:rPr lang="en-US" sz="2800" b="1" dirty="0"/>
              <a:t>ց</a:t>
            </a:r>
            <a:r>
              <a:rPr lang="hy-AM" sz="2800" b="1" dirty="0"/>
              <a:t>ա</a:t>
            </a:r>
            <a:r>
              <a:rPr lang="en-US" sz="2800" b="1" dirty="0"/>
              <a:t>զ</a:t>
            </a:r>
            <a:r>
              <a:rPr lang="hy-AM" sz="2800" b="1" dirty="0"/>
              <a:t>ր</a:t>
            </a:r>
            <a:r>
              <a:rPr lang="en-US" sz="2800" b="1" dirty="0"/>
              <a:t>ո</a:t>
            </a:r>
            <a:r>
              <a:rPr lang="hy-AM" sz="2800" b="1" dirty="0"/>
              <a:t>ւ</a:t>
            </a:r>
            <a:r>
              <a:rPr lang="en-US" sz="2800" b="1" dirty="0"/>
              <a:t>յ</a:t>
            </a:r>
            <a:r>
              <a:rPr lang="hy-AM" sz="2800" b="1" dirty="0"/>
              <a:t>ց</a:t>
            </a:r>
            <a:r>
              <a:rPr lang="en-US" sz="2800" b="1" dirty="0"/>
              <a:t> </a:t>
            </a:r>
            <a:r>
              <a:rPr lang="en-US" sz="2800" b="1" dirty="0" err="1"/>
              <a:t>անցկացնել</a:t>
            </a:r>
            <a:endParaRPr lang="en-US" sz="2800" b="1" dirty="0"/>
          </a:p>
        </p:txBody>
      </p:sp>
      <p:sp>
        <p:nvSpPr>
          <p:cNvPr id="3" name="Content Placeholder 2"/>
          <p:cNvSpPr>
            <a:spLocks noGrp="1"/>
          </p:cNvSpPr>
          <p:nvPr>
            <p:ph idx="1"/>
          </p:nvPr>
        </p:nvSpPr>
        <p:spPr>
          <a:xfrm>
            <a:off x="457200" y="1143000"/>
            <a:ext cx="8229600" cy="4983163"/>
          </a:xfrm>
        </p:spPr>
        <p:txBody>
          <a:bodyPr>
            <a:normAutofit fontScale="92500" lnSpcReduction="20000"/>
          </a:bodyPr>
          <a:lstStyle/>
          <a:p>
            <a:r>
              <a:rPr lang="hy-AM" sz="2800" dirty="0"/>
              <a:t>Ե</a:t>
            </a:r>
            <a:r>
              <a:rPr lang="en-US" sz="2800" dirty="0" err="1"/>
              <a:t>րեխաները</a:t>
            </a:r>
            <a:r>
              <a:rPr lang="en-US" sz="2800" dirty="0"/>
              <a:t> </a:t>
            </a:r>
            <a:r>
              <a:rPr lang="en-US" sz="2800" dirty="0" err="1"/>
              <a:t>կարիք</a:t>
            </a:r>
            <a:r>
              <a:rPr lang="en-US" sz="2800" dirty="0"/>
              <a:t> </a:t>
            </a:r>
            <a:r>
              <a:rPr lang="en-US" sz="2800" dirty="0" err="1"/>
              <a:t>ունեն</a:t>
            </a:r>
            <a:r>
              <a:rPr lang="en-US" sz="2800" dirty="0"/>
              <a:t> </a:t>
            </a:r>
            <a:r>
              <a:rPr lang="en-US" sz="2800" dirty="0" err="1"/>
              <a:t>արտահայտվելու</a:t>
            </a:r>
            <a:endParaRPr lang="en-US" sz="2800" dirty="0"/>
          </a:p>
          <a:p>
            <a:r>
              <a:rPr lang="hy-AM" sz="2800" dirty="0"/>
              <a:t>Ե</a:t>
            </a:r>
            <a:r>
              <a:rPr lang="en-US" sz="2800" dirty="0" err="1"/>
              <a:t>րեխաներն</a:t>
            </a:r>
            <a:r>
              <a:rPr lang="en-US" sz="2800" dirty="0"/>
              <a:t> </a:t>
            </a:r>
            <a:r>
              <a:rPr lang="en-US" sz="2800" dirty="0" err="1"/>
              <a:t>երևույթներին</a:t>
            </a:r>
            <a:r>
              <a:rPr lang="en-US" sz="2800" dirty="0"/>
              <a:t> </a:t>
            </a:r>
            <a:r>
              <a:rPr lang="en-US" sz="2800" dirty="0" err="1"/>
              <a:t>նայում</a:t>
            </a:r>
            <a:r>
              <a:rPr lang="en-US" sz="2800" dirty="0"/>
              <a:t> և </a:t>
            </a:r>
            <a:r>
              <a:rPr lang="en-US" sz="2800" dirty="0" err="1"/>
              <a:t>ընկալում</a:t>
            </a:r>
            <a:r>
              <a:rPr lang="en-US" sz="2800" dirty="0"/>
              <a:t> </a:t>
            </a:r>
            <a:r>
              <a:rPr lang="en-US" sz="2800" dirty="0" err="1"/>
              <a:t>են</a:t>
            </a:r>
            <a:r>
              <a:rPr lang="en-US" sz="2800" dirty="0"/>
              <a:t> </a:t>
            </a:r>
            <a:r>
              <a:rPr lang="en-US" sz="2800" dirty="0" err="1"/>
              <a:t>այլ</a:t>
            </a:r>
            <a:r>
              <a:rPr lang="en-US" sz="2800" dirty="0"/>
              <a:t> </a:t>
            </a:r>
            <a:r>
              <a:rPr lang="en-US" sz="2800" dirty="0" err="1"/>
              <a:t>կերպ</a:t>
            </a:r>
            <a:r>
              <a:rPr lang="en-US" sz="2800" dirty="0"/>
              <a:t>, </a:t>
            </a:r>
            <a:r>
              <a:rPr lang="en-US" sz="2800" dirty="0" err="1"/>
              <a:t>քան</a:t>
            </a:r>
            <a:r>
              <a:rPr lang="en-US" sz="2800" dirty="0"/>
              <a:t> </a:t>
            </a:r>
            <a:r>
              <a:rPr lang="en-US" sz="2800" dirty="0" err="1"/>
              <a:t>մեծահասակները</a:t>
            </a:r>
            <a:endParaRPr lang="en-US" sz="2800" dirty="0"/>
          </a:p>
          <a:p>
            <a:r>
              <a:rPr lang="hy-AM" sz="2800" dirty="0"/>
              <a:t>Ե</a:t>
            </a:r>
            <a:r>
              <a:rPr lang="en-US" sz="2800" dirty="0" err="1"/>
              <a:t>րեխաների</a:t>
            </a:r>
            <a:r>
              <a:rPr lang="en-US" sz="2800" dirty="0"/>
              <a:t> </a:t>
            </a:r>
            <a:r>
              <a:rPr lang="en-US" sz="2800" dirty="0" err="1"/>
              <a:t>ասելիքը</a:t>
            </a:r>
            <a:r>
              <a:rPr lang="en-US" sz="2800" dirty="0"/>
              <a:t> </a:t>
            </a:r>
            <a:r>
              <a:rPr lang="en-US" sz="2800" dirty="0" err="1"/>
              <a:t>թարմ</a:t>
            </a:r>
            <a:r>
              <a:rPr lang="en-US" sz="2800" dirty="0"/>
              <a:t> </a:t>
            </a:r>
            <a:r>
              <a:rPr lang="en-US" sz="2800" dirty="0" err="1"/>
              <a:t>են</a:t>
            </a:r>
            <a:r>
              <a:rPr lang="en-US" sz="2800" dirty="0"/>
              <a:t> և </a:t>
            </a:r>
            <a:r>
              <a:rPr lang="en-US" sz="2800" dirty="0" err="1"/>
              <a:t>հետաքրքիր</a:t>
            </a:r>
            <a:endParaRPr lang="en-US" sz="2800" dirty="0"/>
          </a:p>
          <a:p>
            <a:r>
              <a:rPr lang="en-US" sz="2800" dirty="0" err="1"/>
              <a:t>Կրթություն</a:t>
            </a:r>
            <a:r>
              <a:rPr lang="en-US" sz="2800" dirty="0"/>
              <a:t>, </a:t>
            </a:r>
            <a:r>
              <a:rPr lang="en-US" sz="2800" dirty="0" err="1"/>
              <a:t>խաղեր</a:t>
            </a:r>
            <a:r>
              <a:rPr lang="en-US" sz="2800" dirty="0"/>
              <a:t>, </a:t>
            </a:r>
            <a:r>
              <a:rPr lang="en-US" sz="2800" dirty="0" err="1"/>
              <a:t>երեխաների</a:t>
            </a:r>
            <a:r>
              <a:rPr lang="en-US" sz="2800" dirty="0"/>
              <a:t> </a:t>
            </a:r>
            <a:r>
              <a:rPr lang="en-US" sz="2800" dirty="0" err="1"/>
              <a:t>շահագործում</a:t>
            </a:r>
            <a:r>
              <a:rPr lang="en-US" sz="2800" dirty="0"/>
              <a:t>՝ </a:t>
            </a:r>
            <a:r>
              <a:rPr lang="en-US" sz="2800" dirty="0" err="1"/>
              <a:t>ավելի</a:t>
            </a:r>
            <a:r>
              <a:rPr lang="en-US" sz="2800" dirty="0"/>
              <a:t> </a:t>
            </a:r>
            <a:r>
              <a:rPr lang="en-US" sz="2800" dirty="0" err="1"/>
              <a:t>շատ</a:t>
            </a:r>
            <a:r>
              <a:rPr lang="en-US" sz="2800" dirty="0"/>
              <a:t> </a:t>
            </a:r>
            <a:r>
              <a:rPr lang="en-US" sz="2800" dirty="0" err="1"/>
              <a:t>երեխաներին</a:t>
            </a:r>
            <a:r>
              <a:rPr lang="en-US" sz="2800" dirty="0"/>
              <a:t> </a:t>
            </a:r>
            <a:r>
              <a:rPr lang="en-US" sz="2800" dirty="0" err="1"/>
              <a:t>են</a:t>
            </a:r>
            <a:r>
              <a:rPr lang="en-US" sz="2800" dirty="0"/>
              <a:t> </a:t>
            </a:r>
            <a:r>
              <a:rPr lang="en-US" sz="2800" dirty="0" err="1"/>
              <a:t>վերաբերվում</a:t>
            </a:r>
            <a:r>
              <a:rPr lang="en-US" sz="2800" dirty="0"/>
              <a:t>, </a:t>
            </a:r>
            <a:r>
              <a:rPr lang="en-US" sz="2800" dirty="0" err="1"/>
              <a:t>քան</a:t>
            </a:r>
            <a:r>
              <a:rPr lang="en-US" sz="2800" dirty="0"/>
              <a:t> </a:t>
            </a:r>
            <a:r>
              <a:rPr lang="en-US" sz="2800" dirty="0" err="1"/>
              <a:t>մեծերին</a:t>
            </a:r>
            <a:r>
              <a:rPr lang="en-US" sz="2800" dirty="0"/>
              <a:t>, </a:t>
            </a:r>
            <a:r>
              <a:rPr lang="en-US" sz="2800" dirty="0" err="1"/>
              <a:t>հետևաբար</a:t>
            </a:r>
            <a:r>
              <a:rPr lang="en-US" sz="2800" dirty="0"/>
              <a:t> </a:t>
            </a:r>
            <a:r>
              <a:rPr lang="en-US" sz="2800" dirty="0" err="1"/>
              <a:t>կարևոր</a:t>
            </a:r>
            <a:r>
              <a:rPr lang="en-US" sz="2800" dirty="0"/>
              <a:t> է </a:t>
            </a:r>
            <a:r>
              <a:rPr lang="en-US" sz="2800" dirty="0" err="1"/>
              <a:t>իմանալ</a:t>
            </a:r>
            <a:r>
              <a:rPr lang="en-US" sz="2800" dirty="0"/>
              <a:t> </a:t>
            </a:r>
            <a:r>
              <a:rPr lang="en-US" sz="2800" dirty="0" err="1"/>
              <a:t>նրանց</a:t>
            </a:r>
            <a:r>
              <a:rPr lang="en-US" sz="2800" dirty="0"/>
              <a:t> </a:t>
            </a:r>
            <a:r>
              <a:rPr lang="en-US" sz="2800" dirty="0" err="1"/>
              <a:t>կարծիքը</a:t>
            </a:r>
            <a:r>
              <a:rPr lang="en-US" sz="2800" dirty="0"/>
              <a:t>:</a:t>
            </a:r>
          </a:p>
          <a:p>
            <a:r>
              <a:rPr lang="hy-AM" sz="2800" dirty="0"/>
              <a:t>Հ</a:t>
            </a:r>
            <a:r>
              <a:rPr lang="en-US" sz="2800" dirty="0"/>
              <a:t>ա</a:t>
            </a:r>
            <a:r>
              <a:rPr lang="hy-AM" sz="2800" dirty="0"/>
              <a:t>ր</a:t>
            </a:r>
            <a:r>
              <a:rPr lang="en-US" sz="2800" dirty="0"/>
              <a:t>ց</a:t>
            </a:r>
            <a:r>
              <a:rPr lang="hy-AM" sz="2800" dirty="0"/>
              <a:t>ա</a:t>
            </a:r>
            <a:r>
              <a:rPr lang="en-US" sz="2800" dirty="0"/>
              <a:t>զ</a:t>
            </a:r>
            <a:r>
              <a:rPr lang="hy-AM" sz="2800" dirty="0"/>
              <a:t>ր</a:t>
            </a:r>
            <a:r>
              <a:rPr lang="en-US" sz="2800" dirty="0"/>
              <a:t>ո</a:t>
            </a:r>
            <a:r>
              <a:rPr lang="hy-AM" sz="2800" dirty="0"/>
              <a:t>ւ</a:t>
            </a:r>
            <a:r>
              <a:rPr lang="en-US" sz="2800" dirty="0"/>
              <a:t>յ</a:t>
            </a:r>
            <a:r>
              <a:rPr lang="hy-AM" sz="2800" dirty="0"/>
              <a:t>ց</a:t>
            </a:r>
            <a:r>
              <a:rPr lang="en-US" sz="2800" dirty="0"/>
              <a:t>ի </a:t>
            </a:r>
            <a:r>
              <a:rPr lang="en-US" sz="2800" dirty="0" err="1"/>
              <a:t>ժամանակ</a:t>
            </a:r>
            <a:r>
              <a:rPr lang="en-US" sz="2800" dirty="0"/>
              <a:t> </a:t>
            </a:r>
            <a:r>
              <a:rPr lang="en-US" sz="2800" dirty="0" err="1"/>
              <a:t>զրույցը</a:t>
            </a:r>
            <a:r>
              <a:rPr lang="en-US" sz="2800" dirty="0"/>
              <a:t> </a:t>
            </a:r>
            <a:r>
              <a:rPr lang="en-US" sz="2800" dirty="0" err="1"/>
              <a:t>նպաստում</a:t>
            </a:r>
            <a:r>
              <a:rPr lang="en-US" sz="2800" dirty="0"/>
              <a:t> է </a:t>
            </a:r>
            <a:r>
              <a:rPr lang="en-US" sz="2800" dirty="0" err="1"/>
              <a:t>մտերմացմանը</a:t>
            </a:r>
            <a:r>
              <a:rPr lang="en-US" sz="2800" dirty="0"/>
              <a:t>, </a:t>
            </a:r>
            <a:r>
              <a:rPr lang="en-US" sz="2800" dirty="0" err="1"/>
              <a:t>սերունդների</a:t>
            </a:r>
            <a:r>
              <a:rPr lang="en-US" sz="2800" dirty="0"/>
              <a:t> </a:t>
            </a:r>
            <a:r>
              <a:rPr lang="en-US" sz="2800" dirty="0" err="1"/>
              <a:t>միջև</a:t>
            </a:r>
            <a:r>
              <a:rPr lang="en-US" sz="2800" dirty="0"/>
              <a:t> </a:t>
            </a:r>
            <a:r>
              <a:rPr lang="en-US" sz="2800" dirty="0" err="1"/>
              <a:t>անդունդի</a:t>
            </a:r>
            <a:r>
              <a:rPr lang="en-US" sz="2800" dirty="0"/>
              <a:t> </a:t>
            </a:r>
            <a:r>
              <a:rPr lang="en-US" sz="2800" dirty="0" err="1"/>
              <a:t>վերացմանը</a:t>
            </a:r>
            <a:r>
              <a:rPr lang="en-US" sz="2800" dirty="0"/>
              <a:t>, </a:t>
            </a:r>
            <a:r>
              <a:rPr lang="en-US" sz="2800" dirty="0" err="1"/>
              <a:t>հետևաբար</a:t>
            </a:r>
            <a:r>
              <a:rPr lang="en-US" sz="2800" dirty="0"/>
              <a:t> </a:t>
            </a:r>
            <a:r>
              <a:rPr lang="en-US" sz="2800" dirty="0" err="1"/>
              <a:t>նաև</a:t>
            </a:r>
            <a:r>
              <a:rPr lang="en-US" sz="2800" dirty="0"/>
              <a:t> </a:t>
            </a:r>
            <a:r>
              <a:rPr lang="en-US" sz="2800" dirty="0" err="1"/>
              <a:t>հասարակության</a:t>
            </a:r>
            <a:r>
              <a:rPr lang="en-US" sz="2800" dirty="0"/>
              <a:t> </a:t>
            </a:r>
            <a:r>
              <a:rPr lang="en-US" sz="2800" dirty="0" err="1"/>
              <a:t>կոնսոլիդացմանը</a:t>
            </a:r>
            <a:r>
              <a:rPr lang="en-US" sz="2800" dirty="0"/>
              <a:t>:</a:t>
            </a:r>
          </a:p>
          <a:p>
            <a:r>
              <a:rPr lang="en-US" sz="2800" dirty="0"/>
              <a:t>Հ</a:t>
            </a:r>
            <a:r>
              <a:rPr lang="hy-AM" sz="2800" dirty="0"/>
              <a:t>ա</a:t>
            </a:r>
            <a:r>
              <a:rPr lang="en-US" sz="2800" dirty="0"/>
              <a:t>ր</a:t>
            </a:r>
            <a:r>
              <a:rPr lang="hy-AM" sz="2800" dirty="0"/>
              <a:t>ց</a:t>
            </a:r>
            <a:r>
              <a:rPr lang="en-US" sz="2800" dirty="0"/>
              <a:t>ա</a:t>
            </a:r>
            <a:r>
              <a:rPr lang="hy-AM" sz="2800" dirty="0"/>
              <a:t>զ</a:t>
            </a:r>
            <a:r>
              <a:rPr lang="en-US" sz="2800" dirty="0"/>
              <a:t>ր</a:t>
            </a:r>
            <a:r>
              <a:rPr lang="hy-AM" sz="2800" dirty="0"/>
              <a:t>ո</a:t>
            </a:r>
            <a:r>
              <a:rPr lang="en-US" sz="2800" dirty="0"/>
              <a:t>ւ</a:t>
            </a:r>
            <a:r>
              <a:rPr lang="hy-AM" sz="2800" dirty="0"/>
              <a:t>յ</a:t>
            </a:r>
            <a:r>
              <a:rPr lang="en-US" sz="2800" dirty="0"/>
              <a:t>ց</a:t>
            </a:r>
            <a:r>
              <a:rPr lang="hy-AM" sz="2800" dirty="0"/>
              <a:t>ը</a:t>
            </a:r>
            <a:r>
              <a:rPr lang="en-US" sz="2800" dirty="0"/>
              <a:t> </a:t>
            </a:r>
            <a:r>
              <a:rPr lang="en-US" sz="2800" dirty="0" err="1"/>
              <a:t>բարձրացնում</a:t>
            </a:r>
            <a:r>
              <a:rPr lang="en-US" sz="2800" dirty="0"/>
              <a:t> է </a:t>
            </a:r>
            <a:r>
              <a:rPr lang="en-US" sz="2800" dirty="0" err="1"/>
              <a:t>երեխայի</a:t>
            </a:r>
            <a:r>
              <a:rPr lang="en-US" sz="2800" dirty="0"/>
              <a:t> </a:t>
            </a:r>
            <a:r>
              <a:rPr lang="en-US" sz="2800" dirty="0" err="1"/>
              <a:t>վստահությունը</a:t>
            </a:r>
            <a:endParaRPr lang="en-US" sz="2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6C1C6A3C-C4DA-4ADA-81AB-62571A8D49D3}"/>
              </a:ext>
            </a:extLst>
          </p:cNvPr>
          <p:cNvSpPr>
            <a:spLocks noGrp="1"/>
          </p:cNvSpPr>
          <p:nvPr>
            <p:ph idx="1"/>
          </p:nvPr>
        </p:nvSpPr>
        <p:spPr>
          <a:xfrm>
            <a:off x="228600" y="1905000"/>
            <a:ext cx="8686800" cy="4572000"/>
          </a:xfrm>
        </p:spPr>
        <p:txBody>
          <a:bodyPr/>
          <a:lstStyle/>
          <a:p>
            <a:pPr marL="0" indent="0">
              <a:buFont typeface="Symbol" panose="05050102010706020507" pitchFamily="18" charset="2"/>
              <a:buNone/>
              <a:defRPr/>
            </a:pPr>
            <a:r>
              <a:rPr lang="hy-AM" dirty="0"/>
              <a:t>Ֆիզիկական եւ հոգեբանական խոշտանգումների որոշ եղանակներ. </a:t>
            </a:r>
            <a:endParaRPr lang="en-US" dirty="0"/>
          </a:p>
          <a:p>
            <a:pPr>
              <a:buFont typeface="Wingdings" pitchFamily="2" charset="2"/>
              <a:buChar char="§"/>
              <a:defRPr/>
            </a:pPr>
            <a:r>
              <a:rPr lang="hy-AM" dirty="0"/>
              <a:t>Ծեծ, ոտքով հարվածներ, մտրակում, ուժգին </a:t>
            </a:r>
            <a:r>
              <a:rPr lang="hy-AM" dirty="0" err="1"/>
              <a:t>ապտակներ</a:t>
            </a:r>
            <a:r>
              <a:rPr lang="hy-AM" dirty="0"/>
              <a:t>, ուժով հարկադրում, կախում, այրվածքներ, խեղդում, </a:t>
            </a:r>
            <a:r>
              <a:rPr lang="hy-AM" dirty="0" err="1"/>
              <a:t>սեռակյան</a:t>
            </a:r>
            <a:r>
              <a:rPr lang="hy-AM" dirty="0"/>
              <a:t> բռնություն, անդամահատում, կալանավորում․</a:t>
            </a:r>
          </a:p>
          <a:p>
            <a:pPr>
              <a:buFont typeface="Wingdings" pitchFamily="2" charset="2"/>
              <a:buChar char="§"/>
              <a:defRPr/>
            </a:pPr>
            <a:r>
              <a:rPr lang="hy-AM" dirty="0"/>
              <a:t>Զգայական եւ սոցիալական կորուստներ, ստիպողաբար խոշտանգումների ականատես դարձնելու դեպքեր, սպառնալիքներ ընտանիքի անդամների նկատմամբ, ստիպողաբար ներգրավում այնպիսի գործողություններում, որոնք հակասում են տվյալ անձի </a:t>
            </a:r>
            <a:r>
              <a:rPr lang="hy-AM" dirty="0" err="1"/>
              <a:t>դավանանքին</a:t>
            </a:r>
            <a:r>
              <a:rPr lang="hy-AM" dirty="0"/>
              <a:t>, ստիպողաբար մերկացում, մահապատժի պարոդիա:</a:t>
            </a:r>
            <a:endParaRPr lang="en-US" dirty="0"/>
          </a:p>
        </p:txBody>
      </p:sp>
      <p:sp>
        <p:nvSpPr>
          <p:cNvPr id="22531" name="Title 2">
            <a:extLst>
              <a:ext uri="{FF2B5EF4-FFF2-40B4-BE49-F238E27FC236}">
                <a16:creationId xmlns="" xmlns:a16="http://schemas.microsoft.com/office/drawing/2014/main" id="{437DFCFC-583E-4349-94A4-19D0F3FF335F}"/>
              </a:ext>
            </a:extLst>
          </p:cNvPr>
          <p:cNvSpPr>
            <a:spLocks noGrp="1"/>
          </p:cNvSpPr>
          <p:nvPr>
            <p:ph type="title"/>
          </p:nvPr>
        </p:nvSpPr>
        <p:spPr/>
        <p:txBody>
          <a:bodyPr/>
          <a:lstStyle/>
          <a:p>
            <a:r>
              <a:rPr lang="hy-AM" altLang="en-US"/>
              <a:t>ԽՈՇՏԱՆԳՈՒՄՆԵՐԻՑ ՏՈՒԺԱԾՆԵՐ</a:t>
            </a:r>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a:extLst>
              <a:ext uri="{FF2B5EF4-FFF2-40B4-BE49-F238E27FC236}">
                <a16:creationId xmlns="" xmlns:a16="http://schemas.microsoft.com/office/drawing/2014/main" id="{DF44DDF9-44D0-47BC-A3DA-8C228D216900}"/>
              </a:ext>
            </a:extLst>
          </p:cNvPr>
          <p:cNvSpPr>
            <a:spLocks noGrp="1"/>
          </p:cNvSpPr>
          <p:nvPr>
            <p:ph idx="1"/>
          </p:nvPr>
        </p:nvSpPr>
        <p:spPr>
          <a:xfrm>
            <a:off x="461963" y="2514600"/>
            <a:ext cx="8077200" cy="3505200"/>
          </a:xfrm>
        </p:spPr>
        <p:txBody>
          <a:bodyPr/>
          <a:lstStyle/>
          <a:p>
            <a:pPr>
              <a:buFont typeface="Wingdings" panose="05000000000000000000" pitchFamily="2" charset="2"/>
              <a:buChar char="§"/>
            </a:pPr>
            <a:r>
              <a:rPr lang="hy-AM" altLang="en-US"/>
              <a:t>Ծանոթացեք այն տերմինաբանությանը, որը կարող է հանդիպել հարցազրույցների ընթացքում․ բժշկական տերմիններ/ խոշտանգման եղանակներ: </a:t>
            </a:r>
          </a:p>
          <a:p>
            <a:pPr>
              <a:buFont typeface="Wingdings" panose="05000000000000000000" pitchFamily="2" charset="2"/>
              <a:buChar char="§"/>
            </a:pPr>
            <a:r>
              <a:rPr lang="hy-AM" altLang="en-US"/>
              <a:t>Հայցողին մի վերաբերվեք որպես զոհի, այլ՝ որպես անհատի:</a:t>
            </a:r>
          </a:p>
          <a:p>
            <a:pPr>
              <a:buFont typeface="Wingdings" panose="05000000000000000000" pitchFamily="2" charset="2"/>
              <a:buChar char="§"/>
            </a:pPr>
            <a:r>
              <a:rPr lang="hy-AM" altLang="en-US"/>
              <a:t>Բոլոր իրադրություններում մնացեք սթափ եւ չեզոք:</a:t>
            </a:r>
          </a:p>
          <a:p>
            <a:pPr>
              <a:buFont typeface="Wingdings" panose="05000000000000000000" pitchFamily="2" charset="2"/>
              <a:buChar char="§"/>
            </a:pPr>
            <a:r>
              <a:rPr lang="hy-AM" altLang="en-US"/>
              <a:t>Տեղյակ եղեք ժեստերի լեզվից. դրանք կարող են ընկալվել որպես մեղադրական կամ վախեցնող:</a:t>
            </a:r>
          </a:p>
        </p:txBody>
      </p:sp>
      <p:sp>
        <p:nvSpPr>
          <p:cNvPr id="25603" name="Title 2">
            <a:extLst>
              <a:ext uri="{FF2B5EF4-FFF2-40B4-BE49-F238E27FC236}">
                <a16:creationId xmlns="" xmlns:a16="http://schemas.microsoft.com/office/drawing/2014/main" id="{7C42B6DE-58F3-402F-9455-0A07037B935F}"/>
              </a:ext>
            </a:extLst>
          </p:cNvPr>
          <p:cNvSpPr>
            <a:spLocks noGrp="1"/>
          </p:cNvSpPr>
          <p:nvPr>
            <p:ph type="title"/>
          </p:nvPr>
        </p:nvSpPr>
        <p:spPr/>
        <p:txBody>
          <a:bodyPr/>
          <a:lstStyle/>
          <a:p>
            <a:r>
              <a:rPr lang="hy-AM" altLang="en-US" sz="2800"/>
              <a:t>ԻՆՉՊԵՍ ՆԱԽԱՊԱՏՐԱՍՏՎԵԼ ԽՈՇՏԱՆԳՈՒՄՆԵՐԻՑ ՏՈՒԺԱԾՆԵՐԻ ՀԵՏ ՀԱՐՑԱԶՐՈՒՅՑՆԵՐԻՆ</a:t>
            </a:r>
            <a:endParaRPr lang="en-US" altLang="en-US" sz="2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1">
            <a:extLst>
              <a:ext uri="{FF2B5EF4-FFF2-40B4-BE49-F238E27FC236}">
                <a16:creationId xmlns="" xmlns:a16="http://schemas.microsoft.com/office/drawing/2014/main" id="{8A5630DB-3414-437A-B276-7163DABCDFA5}"/>
              </a:ext>
            </a:extLst>
          </p:cNvPr>
          <p:cNvSpPr>
            <a:spLocks noGrp="1"/>
          </p:cNvSpPr>
          <p:nvPr>
            <p:ph idx="1"/>
          </p:nvPr>
        </p:nvSpPr>
        <p:spPr/>
        <p:txBody>
          <a:bodyPr/>
          <a:lstStyle/>
          <a:p>
            <a:pPr>
              <a:buFont typeface="Wingdings" panose="05000000000000000000" pitchFamily="2" charset="2"/>
              <a:buChar char="§"/>
            </a:pPr>
            <a:r>
              <a:rPr lang="hy-AM" altLang="en-US"/>
              <a:t>Վստահության բացակայություն</a:t>
            </a:r>
          </a:p>
          <a:p>
            <a:pPr>
              <a:buFont typeface="Wingdings" panose="05000000000000000000" pitchFamily="2" charset="2"/>
              <a:buChar char="§"/>
            </a:pPr>
            <a:r>
              <a:rPr lang="hy-AM" altLang="en-US"/>
              <a:t>Իրավազրկում/ Անօգնականության զգացում</a:t>
            </a:r>
          </a:p>
          <a:p>
            <a:pPr>
              <a:buFont typeface="Wingdings" panose="05000000000000000000" pitchFamily="2" charset="2"/>
              <a:buChar char="§"/>
            </a:pPr>
            <a:r>
              <a:rPr lang="hy-AM" altLang="en-US"/>
              <a:t>Ամոթ եւ նվաստացում</a:t>
            </a:r>
          </a:p>
          <a:p>
            <a:pPr>
              <a:buFont typeface="Wingdings" panose="05000000000000000000" pitchFamily="2" charset="2"/>
              <a:buChar char="§"/>
            </a:pPr>
            <a:r>
              <a:rPr lang="hy-AM" altLang="en-US"/>
              <a:t>Մերժվածություն եւ անհավատություն</a:t>
            </a:r>
          </a:p>
          <a:p>
            <a:pPr>
              <a:buFont typeface="Wingdings" panose="05000000000000000000" pitchFamily="2" charset="2"/>
              <a:buChar char="§"/>
            </a:pPr>
            <a:r>
              <a:rPr lang="hy-AM" altLang="en-US"/>
              <a:t>Ապակողմնորոշվածություն եւ շփոթմունք</a:t>
            </a:r>
          </a:p>
          <a:p>
            <a:pPr>
              <a:buFont typeface="Wingdings" panose="05000000000000000000" pitchFamily="2" charset="2"/>
              <a:buChar char="§"/>
            </a:pPr>
            <a:r>
              <a:rPr lang="hy-AM" altLang="en-US"/>
              <a:t>Կատաղություն</a:t>
            </a:r>
          </a:p>
          <a:p>
            <a:pPr>
              <a:buFont typeface="Wingdings" panose="05000000000000000000" pitchFamily="2" charset="2"/>
              <a:buChar char="§"/>
            </a:pPr>
            <a:r>
              <a:rPr lang="hy-AM" altLang="en-US"/>
              <a:t>Հոգեբուժական խնդիրներ</a:t>
            </a:r>
          </a:p>
        </p:txBody>
      </p:sp>
      <p:sp>
        <p:nvSpPr>
          <p:cNvPr id="23555" name="Title 2">
            <a:extLst>
              <a:ext uri="{FF2B5EF4-FFF2-40B4-BE49-F238E27FC236}">
                <a16:creationId xmlns="" xmlns:a16="http://schemas.microsoft.com/office/drawing/2014/main" id="{BDE8BA5F-D1E9-412F-81E3-92E3F5111326}"/>
              </a:ext>
            </a:extLst>
          </p:cNvPr>
          <p:cNvSpPr>
            <a:spLocks noGrp="1"/>
          </p:cNvSpPr>
          <p:nvPr>
            <p:ph type="title"/>
          </p:nvPr>
        </p:nvSpPr>
        <p:spPr/>
        <p:txBody>
          <a:bodyPr/>
          <a:lstStyle/>
          <a:p>
            <a:r>
              <a:rPr lang="hy-AM" altLang="en-US"/>
              <a:t>ԽՈՇՏԱՆԳՈՒՄՆԵՐԻ ՀԵՏԵՎԱՆՔՆԵՐ</a:t>
            </a:r>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a:extLst>
              <a:ext uri="{FF2B5EF4-FFF2-40B4-BE49-F238E27FC236}">
                <a16:creationId xmlns="" xmlns:a16="http://schemas.microsoft.com/office/drawing/2014/main" id="{37E8C046-AA5A-4F5D-89CB-2116BF23E799}"/>
              </a:ext>
            </a:extLst>
          </p:cNvPr>
          <p:cNvSpPr>
            <a:spLocks noGrp="1"/>
          </p:cNvSpPr>
          <p:nvPr>
            <p:ph idx="1"/>
          </p:nvPr>
        </p:nvSpPr>
        <p:spPr/>
        <p:txBody>
          <a:bodyPr/>
          <a:lstStyle/>
          <a:p>
            <a:pPr>
              <a:buFont typeface="Wingdings" panose="05000000000000000000" pitchFamily="2" charset="2"/>
              <a:buChar char="§"/>
            </a:pPr>
            <a:r>
              <a:rPr lang="hy-AM" altLang="en-US"/>
              <a:t>Հիշողության եւ կենտրոնացվածության կորուստ․</a:t>
            </a:r>
          </a:p>
          <a:p>
            <a:pPr>
              <a:buFont typeface="Wingdings" panose="05000000000000000000" pitchFamily="2" charset="2"/>
              <a:buChar char="§"/>
            </a:pPr>
            <a:r>
              <a:rPr lang="hy-AM" altLang="en-US"/>
              <a:t>Որպես հարմարվելու մեխանիզմ՝ տեղի ունեցածի մասին խոսելուց խուսափում․</a:t>
            </a:r>
          </a:p>
          <a:p>
            <a:pPr>
              <a:buFont typeface="Wingdings" panose="05000000000000000000" pitchFamily="2" charset="2"/>
              <a:buChar char="§"/>
            </a:pPr>
            <a:r>
              <a:rPr lang="hy-AM" altLang="en-US"/>
              <a:t>Տրավմայի կրկնում՝ տեղի ունեցածի մասին խոսել ստիպելու արդյունքում․</a:t>
            </a:r>
          </a:p>
          <a:p>
            <a:pPr>
              <a:buFont typeface="Wingdings" panose="05000000000000000000" pitchFamily="2" charset="2"/>
              <a:buChar char="§"/>
            </a:pPr>
            <a:r>
              <a:rPr lang="hy-AM" altLang="en-US"/>
              <a:t>Արձագանքում հուզական առումով անկանխատեսելի ձեւերով:</a:t>
            </a:r>
          </a:p>
        </p:txBody>
      </p:sp>
      <p:sp>
        <p:nvSpPr>
          <p:cNvPr id="24579" name="Title 2">
            <a:extLst>
              <a:ext uri="{FF2B5EF4-FFF2-40B4-BE49-F238E27FC236}">
                <a16:creationId xmlns="" xmlns:a16="http://schemas.microsoft.com/office/drawing/2014/main" id="{33945928-E9DF-42AB-89AD-BF60939A2850}"/>
              </a:ext>
            </a:extLst>
          </p:cNvPr>
          <p:cNvSpPr>
            <a:spLocks noGrp="1"/>
          </p:cNvSpPr>
          <p:nvPr>
            <p:ph type="title"/>
          </p:nvPr>
        </p:nvSpPr>
        <p:spPr/>
        <p:txBody>
          <a:bodyPr/>
          <a:lstStyle/>
          <a:p>
            <a:r>
              <a:rPr lang="hy-AM" altLang="en-US" sz="2800"/>
              <a:t>ՀԱՐՑԱԶՐՈՒՅՑԻ ԸՆԹԱՑՔՈՒՄ ՀԱՂԹԱՀԱՐՄԱՆ ԵՆԹԱԿԱ ԽՈՉԸՆԴՈՏՆԵՐ</a:t>
            </a:r>
            <a:endParaRPr lang="en-US" altLang="en-US" sz="2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476" y="2929932"/>
            <a:ext cx="4527246" cy="3696959"/>
          </a:xfrm>
          <a:prstGeom prst="rect">
            <a:avLst/>
          </a:prstGeom>
        </p:spPr>
      </p:pic>
      <p:sp>
        <p:nvSpPr>
          <p:cNvPr id="2" name="Title 1"/>
          <p:cNvSpPr>
            <a:spLocks noGrp="1"/>
          </p:cNvSpPr>
          <p:nvPr>
            <p:ph type="ctrTitle"/>
          </p:nvPr>
        </p:nvSpPr>
        <p:spPr>
          <a:xfrm>
            <a:off x="849573" y="1494429"/>
            <a:ext cx="7772400" cy="1435503"/>
          </a:xfrm>
        </p:spPr>
        <p:txBody>
          <a:bodyPr>
            <a:normAutofit/>
          </a:bodyPr>
          <a:lstStyle/>
          <a:p>
            <a:r>
              <a:rPr lang="en-US" dirty="0" err="1"/>
              <a:t>Խմբային</a:t>
            </a:r>
            <a:r>
              <a:rPr lang="en-US" dirty="0"/>
              <a:t> </a:t>
            </a:r>
            <a:r>
              <a:rPr lang="en-US" dirty="0" err="1"/>
              <a:t>աշխատանք</a:t>
            </a:r>
            <a:endParaRPr lang="hy-AM" dirty="0"/>
          </a:p>
        </p:txBody>
      </p:sp>
    </p:spTree>
    <p:extLst>
      <p:ext uri="{BB962C8B-B14F-4D97-AF65-F5344CB8AC3E}">
        <p14:creationId xmlns:p14="http://schemas.microsoft.com/office/powerpoint/2010/main" val="513123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23331" y="283427"/>
            <a:ext cx="8134066" cy="6322089"/>
          </a:xfrm>
        </p:spPr>
        <p:txBody>
          <a:bodyPr/>
          <a:lstStyle/>
          <a:p>
            <a:endParaRPr lang="en-US" dirty="0"/>
          </a:p>
          <a:p>
            <a:r>
              <a:rPr lang="en-US" dirty="0" err="1"/>
              <a:t>Սոցիալապես</a:t>
            </a:r>
            <a:r>
              <a:rPr lang="en-US" dirty="0"/>
              <a:t> </a:t>
            </a:r>
            <a:r>
              <a:rPr lang="en-US" dirty="0" err="1"/>
              <a:t>ապահովված</a:t>
            </a:r>
            <a:endParaRPr lang="hy-AM" dirty="0"/>
          </a:p>
          <a:p>
            <a:endParaRPr lang="en-US" dirty="0"/>
          </a:p>
          <a:p>
            <a:endParaRPr lang="en-US" dirty="0"/>
          </a:p>
          <a:p>
            <a:endParaRPr lang="en-US" dirty="0"/>
          </a:p>
          <a:p>
            <a:endParaRPr lang="en-US" dirty="0"/>
          </a:p>
          <a:p>
            <a:endParaRPr lang="en-US" dirty="0"/>
          </a:p>
          <a:p>
            <a:pPr algn="r"/>
            <a:r>
              <a:rPr lang="en-US" dirty="0" err="1"/>
              <a:t>Հոգեպես</a:t>
            </a:r>
            <a:r>
              <a:rPr lang="en-US" dirty="0"/>
              <a:t> </a:t>
            </a:r>
            <a:r>
              <a:rPr lang="en-US" dirty="0" err="1"/>
              <a:t>հանգիստ</a:t>
            </a:r>
            <a:endParaRPr lang="en-US" dirty="0"/>
          </a:p>
          <a:p>
            <a:endParaRPr lang="en-US" dirty="0"/>
          </a:p>
          <a:p>
            <a:endParaRPr lang="en-US" dirty="0"/>
          </a:p>
          <a:p>
            <a:endParaRPr lang="en-US" dirty="0"/>
          </a:p>
          <a:p>
            <a:r>
              <a:rPr lang="en-US" dirty="0" err="1"/>
              <a:t>Իրավաբանորեն</a:t>
            </a:r>
            <a:r>
              <a:rPr lang="en-US" dirty="0"/>
              <a:t> </a:t>
            </a:r>
            <a:r>
              <a:rPr lang="en-US" dirty="0" err="1"/>
              <a:t>պաշտպանված</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160" y="-1"/>
            <a:ext cx="2320119" cy="232011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219" y="4800756"/>
            <a:ext cx="1867013" cy="15469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834" y="2207701"/>
            <a:ext cx="3847727" cy="2473539"/>
          </a:xfrm>
          <a:prstGeom prst="rect">
            <a:avLst/>
          </a:prstGeom>
        </p:spPr>
      </p:pic>
    </p:spTree>
    <p:extLst>
      <p:ext uri="{BB962C8B-B14F-4D97-AF65-F5344CB8AC3E}">
        <p14:creationId xmlns:p14="http://schemas.microsoft.com/office/powerpoint/2010/main" val="2318240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LatArm" pitchFamily="34" charset="0"/>
              </a:rPr>
              <a:t>ԹÇÙ³ÛÇÝ ³ßË³ï³Ýù</a:t>
            </a:r>
          </a:p>
        </p:txBody>
      </p:sp>
      <p:pic>
        <p:nvPicPr>
          <p:cNvPr id="4" name="Picture 3">
            <a:extLst>
              <a:ext uri="{FF2B5EF4-FFF2-40B4-BE49-F238E27FC236}">
                <a16:creationId xmlns="" xmlns:a16="http://schemas.microsoft.com/office/drawing/2014/main" id="{5F77D734-1824-4F9E-ADE3-D5A45F6B028F}"/>
              </a:ext>
            </a:extLst>
          </p:cNvPr>
          <p:cNvPicPr>
            <a:picLocks noChangeAspect="1"/>
          </p:cNvPicPr>
          <p:nvPr/>
        </p:nvPicPr>
        <p:blipFill>
          <a:blip r:embed="rId2"/>
          <a:stretch>
            <a:fillRect/>
          </a:stretch>
        </p:blipFill>
        <p:spPr>
          <a:xfrm>
            <a:off x="3327400" y="3671886"/>
            <a:ext cx="4044950" cy="303371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LatArm" pitchFamily="34" charset="0"/>
              </a:rPr>
              <a:t>ÂÇÙ Ñ³ëÏ³óáõÃÛáõÝÁ </a:t>
            </a:r>
            <a:endParaRPr lang="en-US" dirty="0"/>
          </a:p>
        </p:txBody>
      </p:sp>
      <p:sp>
        <p:nvSpPr>
          <p:cNvPr id="3" name="Content Placeholder 2"/>
          <p:cNvSpPr>
            <a:spLocks noGrp="1"/>
          </p:cNvSpPr>
          <p:nvPr>
            <p:ph idx="1"/>
          </p:nvPr>
        </p:nvSpPr>
        <p:spPr/>
        <p:txBody>
          <a:bodyPr>
            <a:normAutofit/>
          </a:bodyPr>
          <a:lstStyle/>
          <a:p>
            <a:pPr>
              <a:buNone/>
            </a:pPr>
            <a:r>
              <a:rPr lang="en-US" dirty="0">
                <a:latin typeface="Arial LatArm" pitchFamily="34" charset="0"/>
              </a:rPr>
              <a:t>ÂÇÙÁ –Ù³ëÝ³·»ïÝ»ñÇó Ï³½Ùí³Í </a:t>
            </a:r>
            <a:r>
              <a:rPr lang="en-US" dirty="0" err="1">
                <a:latin typeface="Arial LatArm" pitchFamily="34" charset="0"/>
              </a:rPr>
              <a:t>ËáõÙ</a:t>
            </a:r>
            <a:r>
              <a:rPr lang="en-US" dirty="0">
                <a:latin typeface="Arial LatArm" pitchFamily="34" charset="0"/>
              </a:rPr>
              <a:t>µ,  </a:t>
            </a:r>
            <a:r>
              <a:rPr lang="en-US" dirty="0" err="1">
                <a:latin typeface="Arial LatArm" pitchFamily="34" charset="0"/>
              </a:rPr>
              <a:t>áñÇ</a:t>
            </a:r>
            <a:r>
              <a:rPr lang="en-US" dirty="0">
                <a:latin typeface="Arial LatArm" pitchFamily="34" charset="0"/>
              </a:rPr>
              <a:t> ·áñÍáõÝ»áõÃÛ³Ý Ýå³ï³ÏÝ ¿ Ñ³Ù³ï»Õ </a:t>
            </a:r>
            <a:r>
              <a:rPr lang="en-US" dirty="0" err="1">
                <a:latin typeface="Arial LatArm" pitchFamily="34" charset="0"/>
              </a:rPr>
              <a:t>áõÅ»ñáí</a:t>
            </a:r>
            <a:r>
              <a:rPr lang="en-US" dirty="0">
                <a:latin typeface="Arial LatArm" pitchFamily="34" charset="0"/>
              </a:rPr>
              <a:t> </a:t>
            </a:r>
            <a:r>
              <a:rPr lang="en-US" dirty="0" err="1">
                <a:latin typeface="Arial LatArm" pitchFamily="34" charset="0"/>
              </a:rPr>
              <a:t>ÉáõÍáõÙ</a:t>
            </a:r>
            <a:r>
              <a:rPr lang="en-US" dirty="0">
                <a:latin typeface="Arial LatArm" pitchFamily="34" charset="0"/>
              </a:rPr>
              <a:t> ï³É ß³Ñ³éáõÇ ËÝ¹ÇñÝ»ñÇÝ</a:t>
            </a:r>
          </a:p>
          <a:p>
            <a:pPr>
              <a:buNone/>
            </a:pPr>
            <a:endParaRPr lang="en-US" dirty="0">
              <a:latin typeface="Arial LatArm" pitchFamily="34" charset="0"/>
            </a:endParaRPr>
          </a:p>
          <a:p>
            <a:pPr>
              <a:buNone/>
            </a:pPr>
            <a:r>
              <a:rPr lang="en-US" dirty="0">
                <a:latin typeface="Arial LatArm" pitchFamily="34" charset="0"/>
              </a:rPr>
              <a:t>Ü»ñÏ³éáõÛó³ÛÇÝ ÃÇÙ - µ</a:t>
            </a:r>
            <a:r>
              <a:rPr lang="en-US" dirty="0" err="1">
                <a:latin typeface="Arial LatArm" pitchFamily="34" charset="0"/>
              </a:rPr>
              <a:t>áÉáñ</a:t>
            </a:r>
            <a:r>
              <a:rPr lang="en-US" dirty="0">
                <a:latin typeface="Arial LatArm" pitchFamily="34" charset="0"/>
              </a:rPr>
              <a:t> ³Ý¹³ÙÝ»ñÁ </a:t>
            </a:r>
            <a:r>
              <a:rPr lang="en-US" dirty="0" err="1">
                <a:latin typeface="Arial LatArm" pitchFamily="34" charset="0"/>
              </a:rPr>
              <a:t>ÝáõÛÝ</a:t>
            </a:r>
            <a:r>
              <a:rPr lang="en-US" dirty="0">
                <a:latin typeface="Arial LatArm" pitchFamily="34" charset="0"/>
              </a:rPr>
              <a:t> Ï³éáõÛóÝ »Ý Ý»ñÏ³Û³óÝáõÙ</a:t>
            </a:r>
          </a:p>
          <a:p>
            <a:pPr>
              <a:buNone/>
            </a:pPr>
            <a:endParaRPr lang="en-US" dirty="0">
              <a:latin typeface="Arial LatArm" pitchFamily="34" charset="0"/>
            </a:endParaRPr>
          </a:p>
          <a:p>
            <a:pPr>
              <a:buNone/>
            </a:pPr>
            <a:r>
              <a:rPr lang="en-US" dirty="0">
                <a:latin typeface="Arial LatArm" pitchFamily="34" charset="0"/>
              </a:rPr>
              <a:t>ØÇçÏ³éáõÛó³ÛÇÝ ÃÇÙ - ³Ù¹³ÙÝ»ñÁ Ý»ñÏ³Û³óÝáõÙ »Ý ï³ñµ»ñ Ï³éáõÛóÝ»ñ</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LatArm" pitchFamily="34" charset="0"/>
              </a:rPr>
              <a:t>Ð³Ù³·áñÍ³ÏóáõÃÛ³Ý ÑÇÙÝ³Ï³Ý ëÏ½µáõÝùÝ»ñÁ</a:t>
            </a:r>
            <a:endParaRPr lang="en-US" dirty="0"/>
          </a:p>
        </p:txBody>
      </p:sp>
      <p:sp>
        <p:nvSpPr>
          <p:cNvPr id="3" name="Content Placeholder 2"/>
          <p:cNvSpPr>
            <a:spLocks noGrp="1"/>
          </p:cNvSpPr>
          <p:nvPr>
            <p:ph idx="1"/>
          </p:nvPr>
        </p:nvSpPr>
        <p:spPr/>
        <p:txBody>
          <a:bodyPr>
            <a:normAutofit/>
          </a:bodyPr>
          <a:lstStyle/>
          <a:p>
            <a:r>
              <a:rPr lang="en-US" dirty="0">
                <a:latin typeface="Arial LatArm" pitchFamily="34" charset="0"/>
              </a:rPr>
              <a:t>Ñ³Ù³Ó³ÛÝ»óí³ÍáõÃÛáõÝ</a:t>
            </a:r>
          </a:p>
          <a:p>
            <a:r>
              <a:rPr lang="en-US" dirty="0">
                <a:latin typeface="Arial LatArm" pitchFamily="34" charset="0"/>
              </a:rPr>
              <a:t>³ßË³ï³ÝùÇ Ñ³Ù³å³ï³ëË³Ý µ³Å³ÝáõÙ</a:t>
            </a:r>
          </a:p>
          <a:p>
            <a:r>
              <a:rPr lang="en-US" dirty="0">
                <a:latin typeface="Arial LatArm" pitchFamily="34" charset="0"/>
              </a:rPr>
              <a:t>÷áËÉñ³óáõÙ</a:t>
            </a:r>
          </a:p>
          <a:p>
            <a:r>
              <a:rPr lang="hy-AM" dirty="0">
                <a:latin typeface="Arial LatArm" pitchFamily="34" charset="0"/>
              </a:rPr>
              <a:t>ո</a:t>
            </a:r>
            <a:r>
              <a:rPr lang="en-US" dirty="0">
                <a:latin typeface="Arial LatArm" pitchFamily="34" charset="0"/>
              </a:rPr>
              <a:t>ã Ùñó³Ïó³ÛÇÝ í³ñù</a:t>
            </a:r>
          </a:p>
          <a:p>
            <a:r>
              <a:rPr lang="en-US" dirty="0">
                <a:latin typeface="Arial LatArm" pitchFamily="34" charset="0"/>
              </a:rPr>
              <a:t>Ï³Ëí³ÍáõÃÛ³Ý Ï³ÝË³ñ·»</a:t>
            </a:r>
            <a:r>
              <a:rPr lang="en-US" dirty="0" err="1">
                <a:latin typeface="Arial LatArm" pitchFamily="34" charset="0"/>
              </a:rPr>
              <a:t>ÉáõÙ</a:t>
            </a:r>
            <a:endParaRPr lang="en-US" dirty="0">
              <a:latin typeface="Arial LatArm" pitchFamily="34" charset="0"/>
            </a:endParaRPr>
          </a:p>
          <a:p>
            <a:r>
              <a:rPr lang="en-US" dirty="0">
                <a:latin typeface="Arial LatArm" pitchFamily="34" charset="0"/>
              </a:rPr>
              <a:t>Ý³Ë³Ó»éÝáõÙ</a:t>
            </a:r>
          </a:p>
          <a:p>
            <a:r>
              <a:rPr lang="en-US" dirty="0">
                <a:latin typeface="Arial LatArm" pitchFamily="34" charset="0"/>
              </a:rPr>
              <a:t>å³ï³ëË³Ý³ïíáõÃÛáõÝ</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1DE855-99B5-41E3-9F7E-3734EE84CCBC}"/>
              </a:ext>
            </a:extLst>
          </p:cNvPr>
          <p:cNvSpPr>
            <a:spLocks noGrp="1"/>
          </p:cNvSpPr>
          <p:nvPr>
            <p:ph type="title"/>
          </p:nvPr>
        </p:nvSpPr>
        <p:spPr/>
        <p:txBody>
          <a:bodyPr/>
          <a:lstStyle/>
          <a:p>
            <a:r>
              <a:rPr lang="en-US" dirty="0"/>
              <a:t>Կ</a:t>
            </a:r>
            <a:r>
              <a:rPr lang="hy-AM" dirty="0"/>
              <a:t>յ</a:t>
            </a:r>
            <a:r>
              <a:rPr lang="en-US" dirty="0"/>
              <a:t>ա</a:t>
            </a:r>
            <a:r>
              <a:rPr lang="hy-AM" dirty="0"/>
              <a:t>ն</a:t>
            </a:r>
            <a:r>
              <a:rPr lang="en-US" dirty="0"/>
              <a:t>ք</a:t>
            </a:r>
            <a:r>
              <a:rPr lang="hy-AM" dirty="0"/>
              <a:t>ի</a:t>
            </a:r>
            <a:r>
              <a:rPr lang="en-US" dirty="0"/>
              <a:t> </a:t>
            </a:r>
            <a:r>
              <a:rPr lang="hy-AM" dirty="0"/>
              <a:t>դ</a:t>
            </a:r>
            <a:r>
              <a:rPr lang="en-US" dirty="0" err="1"/>
              <a:t>ժվարին</a:t>
            </a:r>
            <a:r>
              <a:rPr lang="en-US" dirty="0"/>
              <a:t> </a:t>
            </a:r>
            <a:r>
              <a:rPr lang="en-US" dirty="0" err="1"/>
              <a:t>իրավիճակ</a:t>
            </a:r>
            <a:r>
              <a:rPr lang="en-US" dirty="0"/>
              <a:t>…</a:t>
            </a:r>
          </a:p>
        </p:txBody>
      </p:sp>
      <p:sp>
        <p:nvSpPr>
          <p:cNvPr id="3" name="Content Placeholder 2">
            <a:extLst>
              <a:ext uri="{FF2B5EF4-FFF2-40B4-BE49-F238E27FC236}">
                <a16:creationId xmlns="" xmlns:a16="http://schemas.microsoft.com/office/drawing/2014/main" id="{C920FB58-622A-4F0F-89F6-40937C00D9B4}"/>
              </a:ext>
            </a:extLst>
          </p:cNvPr>
          <p:cNvSpPr>
            <a:spLocks noGrp="1"/>
          </p:cNvSpPr>
          <p:nvPr>
            <p:ph idx="1"/>
          </p:nvPr>
        </p:nvSpPr>
        <p:spPr/>
        <p:txBody>
          <a:bodyPr>
            <a:normAutofit/>
          </a:bodyPr>
          <a:lstStyle/>
          <a:p>
            <a:pPr marL="0" indent="0">
              <a:buNone/>
            </a:pPr>
            <a:r>
              <a:rPr lang="hy-AM" dirty="0"/>
              <a:t>հաշմանդամության, հիվանդության, տարիքի հետ կապված ինքնասպասարկման ունակությունների կորստի, առանց ծնողական խնամքի մնալու, աղքատության, գործազրկության, ընտանիքում կոնֆլիկտների, դաժան վերաբերմունքի, բռնության, մարդկանց շահագործման (թրաֆիքինգի) ենթարկվելու, անօգնականության, միայնակության, սոցիալական մեկուսացման, վնասակար սովորույթների, դժբախտ պատահարի կամ արտակարգ իրավիճակներում հայտնվելու, ազատազրկման վայրերում գտնվելու կամ այդ վայրերից վերադառնալու հանգամանքներից որևէ մեկով կամ դրանց համակցմամբ, մարդու կենսագործունեությանը խանգարող օբյեկտիվ իրավիճակ, որն անձն ինքնուրույն հաղթահարել չի կարող</a:t>
            </a:r>
            <a:endParaRPr lang="en-US" dirty="0"/>
          </a:p>
          <a:p>
            <a:pPr marL="0" indent="0" algn="r">
              <a:buNone/>
            </a:pPr>
            <a:r>
              <a:rPr lang="en-US" sz="1600" dirty="0"/>
              <a:t>Ս</a:t>
            </a:r>
            <a:r>
              <a:rPr lang="hy-AM" sz="1600" dirty="0"/>
              <a:t>ո</a:t>
            </a:r>
            <a:r>
              <a:rPr lang="en-US" sz="1600" dirty="0"/>
              <a:t>ց</a:t>
            </a:r>
            <a:r>
              <a:rPr lang="hy-AM" sz="1600" dirty="0"/>
              <a:t>ի</a:t>
            </a:r>
            <a:r>
              <a:rPr lang="en-US" sz="1600" dirty="0"/>
              <a:t>ա</a:t>
            </a:r>
            <a:r>
              <a:rPr lang="hy-AM" sz="1600" dirty="0"/>
              <a:t>լ</a:t>
            </a:r>
            <a:r>
              <a:rPr lang="en-US" sz="1600" dirty="0"/>
              <a:t>ա</a:t>
            </a:r>
            <a:r>
              <a:rPr lang="hy-AM" sz="1600" dirty="0"/>
              <a:t>կ</a:t>
            </a:r>
            <a:r>
              <a:rPr lang="en-US" sz="1600" dirty="0"/>
              <a:t>ա</a:t>
            </a:r>
            <a:r>
              <a:rPr lang="hy-AM" sz="1600" dirty="0"/>
              <a:t>ն</a:t>
            </a:r>
            <a:r>
              <a:rPr lang="en-US" sz="1600" dirty="0"/>
              <a:t> </a:t>
            </a:r>
            <a:r>
              <a:rPr lang="hy-AM" sz="1600" dirty="0"/>
              <a:t>ա</a:t>
            </a:r>
            <a:r>
              <a:rPr lang="en-US" sz="1600" dirty="0"/>
              <a:t>ջ</a:t>
            </a:r>
            <a:r>
              <a:rPr lang="hy-AM" sz="1600" dirty="0"/>
              <a:t>ա</a:t>
            </a:r>
            <a:r>
              <a:rPr lang="en-US" sz="1600" dirty="0"/>
              <a:t>կ</a:t>
            </a:r>
            <a:r>
              <a:rPr lang="hy-AM" sz="1600" dirty="0"/>
              <a:t>ց</a:t>
            </a:r>
            <a:r>
              <a:rPr lang="en-US" sz="1600" dirty="0"/>
              <a:t>ո</a:t>
            </a:r>
            <a:r>
              <a:rPr lang="hy-AM" sz="1600" dirty="0"/>
              <a:t>ւ</a:t>
            </a:r>
            <a:r>
              <a:rPr lang="en-US" sz="1600" dirty="0"/>
              <a:t>թ</a:t>
            </a:r>
            <a:r>
              <a:rPr lang="hy-AM" sz="1600" dirty="0"/>
              <a:t>յ</a:t>
            </a:r>
            <a:r>
              <a:rPr lang="en-US" sz="1600" dirty="0"/>
              <a:t>ա</a:t>
            </a:r>
            <a:r>
              <a:rPr lang="hy-AM" sz="1600" dirty="0"/>
              <a:t>ն</a:t>
            </a:r>
            <a:r>
              <a:rPr lang="en-US" sz="1600" dirty="0"/>
              <a:t> </a:t>
            </a:r>
            <a:r>
              <a:rPr lang="hy-AM" sz="1600" dirty="0"/>
              <a:t>մ</a:t>
            </a:r>
            <a:r>
              <a:rPr lang="en-US" sz="1600" dirty="0"/>
              <a:t>ա</a:t>
            </a:r>
            <a:r>
              <a:rPr lang="hy-AM" sz="1600" dirty="0"/>
              <a:t>ս</a:t>
            </a:r>
            <a:r>
              <a:rPr lang="en-US" sz="1600" dirty="0"/>
              <a:t>ի</a:t>
            </a:r>
            <a:r>
              <a:rPr lang="hy-AM" sz="1600" dirty="0"/>
              <a:t>ն</a:t>
            </a:r>
            <a:r>
              <a:rPr lang="en-US" sz="1600" dirty="0"/>
              <a:t> </a:t>
            </a:r>
            <a:r>
              <a:rPr lang="hy-AM" sz="1600" dirty="0"/>
              <a:t>օ</a:t>
            </a:r>
            <a:r>
              <a:rPr lang="en-US" sz="1600" dirty="0"/>
              <a:t>ր</a:t>
            </a:r>
            <a:r>
              <a:rPr lang="hy-AM" sz="1600" dirty="0"/>
              <a:t>ե</a:t>
            </a:r>
            <a:r>
              <a:rPr lang="en-US" sz="1600" dirty="0"/>
              <a:t>ն</a:t>
            </a:r>
            <a:r>
              <a:rPr lang="hy-AM" sz="1600" dirty="0"/>
              <a:t>ք</a:t>
            </a:r>
            <a:endParaRPr lang="en-US" sz="1600" dirty="0"/>
          </a:p>
        </p:txBody>
      </p:sp>
      <p:sp>
        <p:nvSpPr>
          <p:cNvPr id="4" name="Slide Number Placeholder 3">
            <a:extLst>
              <a:ext uri="{FF2B5EF4-FFF2-40B4-BE49-F238E27FC236}">
                <a16:creationId xmlns="" xmlns:a16="http://schemas.microsoft.com/office/drawing/2014/main" id="{FDA08C24-E35C-4897-8B24-25932301E5DC}"/>
              </a:ext>
            </a:extLst>
          </p:cNvPr>
          <p:cNvSpPr>
            <a:spLocks noGrp="1"/>
          </p:cNvSpPr>
          <p:nvPr>
            <p:ph type="sldNum" sz="quarter" idx="12"/>
          </p:nvPr>
        </p:nvSpPr>
        <p:spPr/>
        <p:txBody>
          <a:bodyPr/>
          <a:lstStyle/>
          <a:p>
            <a:fld id="{78332784-66BF-014A-8B23-05631AD9B0AD}" type="slidenum">
              <a:rPr lang="en-US" smtClean="0"/>
              <a:t>4</a:t>
            </a:fld>
            <a:endParaRPr lang="en-US"/>
          </a:p>
        </p:txBody>
      </p:sp>
    </p:spTree>
    <p:extLst>
      <p:ext uri="{BB962C8B-B14F-4D97-AF65-F5344CB8AC3E}">
        <p14:creationId xmlns:p14="http://schemas.microsoft.com/office/powerpoint/2010/main" val="1811465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LatArm" pitchFamily="34" charset="0"/>
              </a:rPr>
              <a:t>ÊÙµ³ÛÇÝ ùÝÝ³ñÏáõÙÝ»ñ</a:t>
            </a:r>
          </a:p>
        </p:txBody>
      </p:sp>
      <p:sp>
        <p:nvSpPr>
          <p:cNvPr id="3" name="Content Placeholder 2"/>
          <p:cNvSpPr>
            <a:spLocks noGrp="1"/>
          </p:cNvSpPr>
          <p:nvPr>
            <p:ph idx="1"/>
          </p:nvPr>
        </p:nvSpPr>
        <p:spPr/>
        <p:txBody>
          <a:bodyPr>
            <a:normAutofit/>
          </a:bodyPr>
          <a:lstStyle/>
          <a:p>
            <a:pPr>
              <a:buNone/>
            </a:pPr>
            <a:r>
              <a:rPr lang="en-US" dirty="0">
                <a:latin typeface="Arial LatArm" pitchFamily="34" charset="0"/>
              </a:rPr>
              <a:t>ÊÙµ³ÛÇÝ ùÝÝ³ñÏáõÙÝ»ñÁ Çñ³Ï³Ý³óíáõÙ »Ý, áñå»ë½Ç`</a:t>
            </a:r>
          </a:p>
          <a:p>
            <a:r>
              <a:rPr lang="en-US" dirty="0">
                <a:latin typeface="Arial LatArm" pitchFamily="34" charset="0"/>
              </a:rPr>
              <a:t>Ù³ëÝ³·»</a:t>
            </a:r>
            <a:r>
              <a:rPr lang="en-US" dirty="0" err="1">
                <a:latin typeface="Arial LatArm" pitchFamily="34" charset="0"/>
              </a:rPr>
              <a:t>ïÝ»ñÁ</a:t>
            </a:r>
            <a:r>
              <a:rPr lang="en-US" dirty="0">
                <a:latin typeface="Arial LatArm" pitchFamily="34" charset="0"/>
              </a:rPr>
              <a:t> ëï³Ý³Ý ³ÙµáÕç³Ï³Ý </a:t>
            </a:r>
            <a:r>
              <a:rPr lang="en-US" dirty="0" err="1">
                <a:latin typeface="Arial LatArm" pitchFamily="34" charset="0"/>
              </a:rPr>
              <a:t>ï»Õ»ÏáõÃÛáõÝÝ»ñ</a:t>
            </a:r>
            <a:r>
              <a:rPr lang="en-US" dirty="0">
                <a:latin typeface="Arial LatArm" pitchFamily="34" charset="0"/>
              </a:rPr>
              <a:t> ¹»åùÇ Ù³ëÇÝ</a:t>
            </a:r>
          </a:p>
          <a:p>
            <a:r>
              <a:rPr lang="en-US" dirty="0">
                <a:latin typeface="Arial LatArm" pitchFamily="34" charset="0"/>
              </a:rPr>
              <a:t>Ï³ñÍÇùÝ»ñ ¨ ïå³íáñáõÃÛáõÝÝ»ñ ÷áË³Ý³Ï»Ý, </a:t>
            </a:r>
            <a:r>
              <a:rPr lang="en-US" dirty="0" err="1">
                <a:latin typeface="Arial LatArm" pitchFamily="34" charset="0"/>
              </a:rPr>
              <a:t>ÇÝãÁ</a:t>
            </a:r>
            <a:r>
              <a:rPr lang="en-US" dirty="0">
                <a:latin typeface="Arial LatArm" pitchFamily="34" charset="0"/>
              </a:rPr>
              <a:t> </a:t>
            </a:r>
            <a:r>
              <a:rPr lang="en-US" dirty="0" err="1">
                <a:latin typeface="Arial LatArm" pitchFamily="34" charset="0"/>
              </a:rPr>
              <a:t>Ïû·ÝÇ</a:t>
            </a:r>
            <a:r>
              <a:rPr lang="en-US" dirty="0">
                <a:latin typeface="Arial LatArm" pitchFamily="34" charset="0"/>
              </a:rPr>
              <a:t> Ýí³½»óÝ»É </a:t>
            </a:r>
            <a:r>
              <a:rPr lang="en-US" dirty="0" err="1">
                <a:latin typeface="Arial LatArm" pitchFamily="34" charset="0"/>
              </a:rPr>
              <a:t>ëáõµÛ»ÏïÇíáõÃÛáõÝÁ</a:t>
            </a:r>
            <a:r>
              <a:rPr lang="en-US" dirty="0">
                <a:latin typeface="Arial LatArm" pitchFamily="34" charset="0"/>
              </a:rPr>
              <a:t> </a:t>
            </a:r>
          </a:p>
          <a:p>
            <a:r>
              <a:rPr lang="en-US" dirty="0">
                <a:latin typeface="Arial LatArm" pitchFamily="34" charset="0"/>
              </a:rPr>
              <a:t>å³ñ½³µ³Ýí»Ý Çñ³í³Ï³Ý ¨ µ³ñáÛ³Ï³Ý Ñ³ëÏ³óáõÃÛáõÝÝ»ñÁ ¨ </a:t>
            </a:r>
            <a:r>
              <a:rPr lang="en-US" dirty="0" err="1">
                <a:latin typeface="Arial LatArm" pitchFamily="34" charset="0"/>
              </a:rPr>
              <a:t>ÉáõÍí»Ý</a:t>
            </a:r>
            <a:r>
              <a:rPr lang="en-US" dirty="0">
                <a:latin typeface="Arial LatArm" pitchFamily="34" charset="0"/>
              </a:rPr>
              <a:t> ³ñÅ»ù³ÛÇÝ »ñÏÁÝïñ³ÝùÝ»ñÁ</a:t>
            </a:r>
          </a:p>
          <a:p>
            <a:r>
              <a:rPr lang="en-US" dirty="0" err="1">
                <a:latin typeface="Arial LatArm" pitchFamily="34" charset="0"/>
              </a:rPr>
              <a:t>Ýáñ</a:t>
            </a:r>
            <a:r>
              <a:rPr lang="en-US" dirty="0">
                <a:latin typeface="Arial LatArm" pitchFamily="34" charset="0"/>
              </a:rPr>
              <a:t> </a:t>
            </a:r>
            <a:r>
              <a:rPr lang="en-US" dirty="0" err="1">
                <a:latin typeface="Arial LatArm" pitchFamily="34" charset="0"/>
              </a:rPr>
              <a:t>Ùïù»ñ</a:t>
            </a:r>
            <a:r>
              <a:rPr lang="en-US" dirty="0">
                <a:latin typeface="Arial LatArm" pitchFamily="34" charset="0"/>
              </a:rPr>
              <a:t>, ·³Õ³÷³ñÝ»ñ ÷áË³Ý³Ïí»Ý` </a:t>
            </a:r>
            <a:r>
              <a:rPr lang="en-US" dirty="0" err="1">
                <a:latin typeface="Arial LatArm" pitchFamily="34" charset="0"/>
              </a:rPr>
              <a:t>Ýáñ</a:t>
            </a:r>
            <a:r>
              <a:rPr lang="en-US" dirty="0">
                <a:latin typeface="Arial LatArm" pitchFamily="34" charset="0"/>
              </a:rPr>
              <a:t>, ³í»ÉÇ ³ñ¹ÛáõÝ³í»ï, </a:t>
            </a:r>
            <a:r>
              <a:rPr lang="en-US" dirty="0" err="1">
                <a:latin typeface="Arial LatArm" pitchFamily="34" charset="0"/>
              </a:rPr>
              <a:t>ÉáõÍáõÙÝ»ñ</a:t>
            </a:r>
            <a:r>
              <a:rPr lang="en-US" dirty="0">
                <a:latin typeface="Arial LatArm" pitchFamily="34" charset="0"/>
              </a:rPr>
              <a:t> ·</a:t>
            </a:r>
            <a:r>
              <a:rPr lang="en-US" dirty="0" err="1">
                <a:latin typeface="Arial LatArm" pitchFamily="34" charset="0"/>
              </a:rPr>
              <a:t>ïÝ»Éáõ</a:t>
            </a:r>
            <a:r>
              <a:rPr lang="en-US" dirty="0">
                <a:latin typeface="Arial LatArm" pitchFamily="34" charset="0"/>
              </a:rPr>
              <a:t> Ýå³ï³Ïáí </a:t>
            </a:r>
          </a:p>
          <a:p>
            <a:endParaRPr lang="en-US" dirty="0">
              <a:latin typeface="Arial LatArm"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LatArm" pitchFamily="34" charset="0"/>
              </a:rPr>
              <a:t>ÊÙµ³ÛÇÝ ùÝÝ³ñÏáõÙÝ»ñ</a:t>
            </a:r>
            <a:endParaRPr lang="en-US" dirty="0"/>
          </a:p>
        </p:txBody>
      </p:sp>
      <p:sp>
        <p:nvSpPr>
          <p:cNvPr id="3" name="Content Placeholder 2"/>
          <p:cNvSpPr>
            <a:spLocks noGrp="1"/>
          </p:cNvSpPr>
          <p:nvPr>
            <p:ph idx="1"/>
          </p:nvPr>
        </p:nvSpPr>
        <p:spPr/>
        <p:txBody>
          <a:bodyPr>
            <a:normAutofit/>
          </a:bodyPr>
          <a:lstStyle/>
          <a:p>
            <a:r>
              <a:rPr lang="en-US" dirty="0">
                <a:latin typeface="Arial LatArm" pitchFamily="34" charset="0"/>
              </a:rPr>
              <a:t>³ÝÑñ³Å»ßï ¿ Ñëï³Ï»óÝ»É ËÙµ³ÛÇÝ ùÝÝ³ñÏÙ³Ý Ù³ëÝ³ÏÇóÝ»ñÇ óáõó³ÏÁ ¨ ³å³Ñáí»É Ýñ³Ýó Ý»ñÏ³ÛáõÃÛáõÝÁ` ÉÇÝÇ ¹³ Ý»ñÏ³éáõÛó³ÛÇÝ, Ã» ÙÇçÏ³éáõÛó³ÛÇÝ ÃÇÙ</a:t>
            </a:r>
          </a:p>
          <a:p>
            <a:r>
              <a:rPr lang="en-US" dirty="0" err="1">
                <a:latin typeface="Arial LatArm" pitchFamily="34" charset="0"/>
              </a:rPr>
              <a:t>å»ïù</a:t>
            </a:r>
            <a:r>
              <a:rPr lang="en-US" dirty="0">
                <a:latin typeface="Arial LatArm" pitchFamily="34" charset="0"/>
              </a:rPr>
              <a:t> ¿ Ñëï³Ï»óÝ»É Ñ³í³ùÇ Ýå³ï³ÏÁ</a:t>
            </a:r>
          </a:p>
          <a:p>
            <a:r>
              <a:rPr lang="en-US" dirty="0" err="1">
                <a:latin typeface="Arial LatArm" pitchFamily="34" charset="0"/>
              </a:rPr>
              <a:t>å»ïù</a:t>
            </a:r>
            <a:r>
              <a:rPr lang="en-US" dirty="0">
                <a:latin typeface="Arial LatArm" pitchFamily="34" charset="0"/>
              </a:rPr>
              <a:t> ¿ Ñ³í³·ñ»É ³ÝÑñ³Å»ßï Ý³ËÝ³Ï³Ý </a:t>
            </a:r>
            <a:r>
              <a:rPr lang="en-US" dirty="0" err="1">
                <a:latin typeface="Arial LatArm" pitchFamily="34" charset="0"/>
              </a:rPr>
              <a:t>ï»Õ»ÏáõÃÛáõÝÝ»ñ</a:t>
            </a:r>
            <a:r>
              <a:rPr lang="en-US" dirty="0">
                <a:latin typeface="Arial LatArm" pitchFamily="34" charset="0"/>
              </a:rPr>
              <a:t> </a:t>
            </a:r>
          </a:p>
          <a:p>
            <a:endParaRPr lang="en-US" dirty="0">
              <a:latin typeface="Arial LatArm"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367458"/>
          </a:xfrm>
        </p:spPr>
        <p:txBody>
          <a:bodyPr>
            <a:normAutofit fontScale="90000"/>
          </a:bodyPr>
          <a:lstStyle/>
          <a:p>
            <a:r>
              <a:rPr lang="en-US" dirty="0" err="1"/>
              <a:t>Հուզերի</a:t>
            </a:r>
            <a:r>
              <a:rPr lang="en-US" dirty="0"/>
              <a:t> </a:t>
            </a:r>
            <a:r>
              <a:rPr lang="en-US" dirty="0" err="1"/>
              <a:t>արտացոլում</a:t>
            </a:r>
            <a:endParaRPr lang="en-US" dirty="0"/>
          </a:p>
        </p:txBody>
      </p:sp>
      <p:sp>
        <p:nvSpPr>
          <p:cNvPr id="4" name="Rectangle 3"/>
          <p:cNvSpPr/>
          <p:nvPr/>
        </p:nvSpPr>
        <p:spPr>
          <a:xfrm>
            <a:off x="467544" y="3212976"/>
            <a:ext cx="2952328" cy="2304256"/>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chemeClr val="tx1"/>
                </a:solidFill>
              </a:rPr>
              <a:t>ԻՐԱԿԱՆԱՑՎՈՂ ՀԱՐԱԲԵՐՈՒԹՅՈՒՆՆԵՐ</a:t>
            </a:r>
          </a:p>
        </p:txBody>
      </p:sp>
      <p:sp>
        <p:nvSpPr>
          <p:cNvPr id="5" name="Right Arrow 4"/>
          <p:cNvSpPr/>
          <p:nvPr/>
        </p:nvSpPr>
        <p:spPr>
          <a:xfrm>
            <a:off x="3419872" y="3933056"/>
            <a:ext cx="144016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Callout 5"/>
          <p:cNvSpPr/>
          <p:nvPr/>
        </p:nvSpPr>
        <p:spPr>
          <a:xfrm>
            <a:off x="4716016" y="2492896"/>
            <a:ext cx="4176464" cy="2952328"/>
          </a:xfrm>
          <a:prstGeom prst="cloud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7" name="Picture 6" descr="purple-question-mark-clip-art-yTkeBkkLc.png"/>
          <p:cNvPicPr>
            <a:picLocks noChangeAspect="1"/>
          </p:cNvPicPr>
          <p:nvPr/>
        </p:nvPicPr>
        <p:blipFill>
          <a:blip r:embed="rId2" cstate="print"/>
          <a:stretch>
            <a:fillRect/>
          </a:stretch>
        </p:blipFill>
        <p:spPr>
          <a:xfrm>
            <a:off x="5580112" y="2780928"/>
            <a:ext cx="2304256" cy="2282750"/>
          </a:xfrm>
          <a:prstGeom prst="rect">
            <a:avLst/>
          </a:prstGeom>
        </p:spPr>
      </p:pic>
      <p:sp>
        <p:nvSpPr>
          <p:cNvPr id="8" name="TextBox 7"/>
          <p:cNvSpPr txBox="1"/>
          <p:nvPr/>
        </p:nvSpPr>
        <p:spPr>
          <a:xfrm>
            <a:off x="683568" y="1988840"/>
            <a:ext cx="2088232" cy="646331"/>
          </a:xfrm>
          <a:prstGeom prst="rect">
            <a:avLst/>
          </a:prstGeom>
          <a:noFill/>
        </p:spPr>
        <p:txBody>
          <a:bodyPr wrap="square" rtlCol="0">
            <a:spAutoFit/>
          </a:bodyPr>
          <a:lstStyle/>
          <a:p>
            <a:r>
              <a:rPr lang="en-US" sz="3600" dirty="0"/>
              <a:t>ՓԱՍՏ</a:t>
            </a:r>
          </a:p>
        </p:txBody>
      </p:sp>
      <p:sp>
        <p:nvSpPr>
          <p:cNvPr id="9" name="TextBox 8"/>
          <p:cNvSpPr txBox="1"/>
          <p:nvPr/>
        </p:nvSpPr>
        <p:spPr>
          <a:xfrm>
            <a:off x="4355976" y="1700808"/>
            <a:ext cx="4464496" cy="954107"/>
          </a:xfrm>
          <a:prstGeom prst="rect">
            <a:avLst/>
          </a:prstGeom>
          <a:noFill/>
        </p:spPr>
        <p:txBody>
          <a:bodyPr wrap="square" rtlCol="0">
            <a:spAutoFit/>
          </a:bodyPr>
          <a:lstStyle/>
          <a:p>
            <a:r>
              <a:rPr lang="en-US" sz="2800" dirty="0"/>
              <a:t>                    ԻՄ ԶԳԱՑՈՂՈՒԹՅՈՒՆՆԵՐԸ</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844824"/>
            <a:ext cx="2952328"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ԻՐԱԿԱՆԱՑՎՈՂ ՀԱՐԱԲԵՐՈՒԹՅՈՒՆՆԵՐ</a:t>
            </a:r>
          </a:p>
        </p:txBody>
      </p:sp>
      <p:sp>
        <p:nvSpPr>
          <p:cNvPr id="5" name="Right Arrow 4"/>
          <p:cNvSpPr/>
          <p:nvPr/>
        </p:nvSpPr>
        <p:spPr>
          <a:xfrm>
            <a:off x="3275856" y="2564904"/>
            <a:ext cx="1224136"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Callout 5"/>
          <p:cNvSpPr/>
          <p:nvPr/>
        </p:nvSpPr>
        <p:spPr>
          <a:xfrm>
            <a:off x="4427984" y="1124744"/>
            <a:ext cx="4716016" cy="475252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hy-AM" sz="2400" dirty="0"/>
              <a:t>Ն</a:t>
            </a:r>
            <a:r>
              <a:rPr lang="en-US" sz="2400" dirty="0" err="1"/>
              <a:t>ախանձ</a:t>
            </a:r>
            <a:endParaRPr lang="en-US" sz="2400" dirty="0"/>
          </a:p>
          <a:p>
            <a:pPr>
              <a:buFont typeface="Arial" pitchFamily="34" charset="0"/>
              <a:buChar char="•"/>
            </a:pPr>
            <a:r>
              <a:rPr lang="hy-AM" sz="2400" dirty="0"/>
              <a:t>Վ</a:t>
            </a:r>
            <a:r>
              <a:rPr lang="en-US" sz="2400" dirty="0" err="1"/>
              <a:t>իրավորանք</a:t>
            </a:r>
            <a:endParaRPr lang="en-US" sz="2400" dirty="0"/>
          </a:p>
          <a:p>
            <a:pPr>
              <a:buFont typeface="Arial" pitchFamily="34" charset="0"/>
              <a:buChar char="•"/>
            </a:pPr>
            <a:r>
              <a:rPr lang="hy-AM" sz="2400" dirty="0"/>
              <a:t>Ջ</a:t>
            </a:r>
            <a:r>
              <a:rPr lang="en-US" sz="2400" dirty="0" err="1"/>
              <a:t>ղայնություն</a:t>
            </a:r>
            <a:endParaRPr lang="en-US" sz="2400" dirty="0"/>
          </a:p>
          <a:p>
            <a:pPr>
              <a:buFont typeface="Arial" pitchFamily="34" charset="0"/>
              <a:buChar char="•"/>
            </a:pPr>
            <a:r>
              <a:rPr lang="hy-AM" sz="2400" dirty="0"/>
              <a:t>Հ</a:t>
            </a:r>
            <a:r>
              <a:rPr lang="en-US" sz="2400" dirty="0" err="1"/>
              <a:t>իասթափություն</a:t>
            </a:r>
            <a:endParaRPr lang="en-US" sz="2400" dirty="0"/>
          </a:p>
          <a:p>
            <a:pPr>
              <a:buFont typeface="Arial" pitchFamily="34" charset="0"/>
              <a:buChar char="•"/>
            </a:pPr>
            <a:r>
              <a:rPr lang="hy-AM" sz="2400" dirty="0"/>
              <a:t>Ա</a:t>
            </a:r>
            <a:r>
              <a:rPr lang="en-US" sz="2400" dirty="0" err="1"/>
              <a:t>նօգնականություն</a:t>
            </a:r>
            <a:endParaRPr lang="en-US" sz="2400" dirty="0"/>
          </a:p>
          <a:p>
            <a:pPr>
              <a:buFont typeface="Arial" pitchFamily="34" charset="0"/>
              <a:buChar char="•"/>
            </a:pPr>
            <a:r>
              <a:rPr lang="hy-AM" sz="2400" dirty="0"/>
              <a:t>Թ</a:t>
            </a:r>
            <a:r>
              <a:rPr lang="en-US" sz="2400" dirty="0" err="1"/>
              <a:t>ուլություն</a:t>
            </a:r>
            <a:endParaRPr lang="en-US" sz="2400" dirty="0"/>
          </a:p>
          <a:p>
            <a:pPr>
              <a:buFont typeface="Arial" pitchFamily="34" charset="0"/>
              <a:buChar char="•"/>
            </a:pPr>
            <a:r>
              <a:rPr lang="hy-AM" sz="2400" dirty="0"/>
              <a:t>Ա</a:t>
            </a:r>
            <a:r>
              <a:rPr lang="en-US" sz="2400" dirty="0" err="1"/>
              <a:t>նկարողություն</a:t>
            </a:r>
            <a:endParaRPr lang="en-US" sz="2400" dirty="0"/>
          </a:p>
          <a:p>
            <a:pPr>
              <a:buFont typeface="Arial" pitchFamily="34" charset="0"/>
              <a:buChar char="•"/>
            </a:pPr>
            <a:r>
              <a:rPr lang="en-US" sz="2400" dirty="0"/>
              <a:t>&lt;&lt;</a:t>
            </a:r>
            <a:r>
              <a:rPr lang="en-US" sz="2400" dirty="0" err="1"/>
              <a:t>ինձ</a:t>
            </a:r>
            <a:r>
              <a:rPr lang="en-US" sz="2400" dirty="0"/>
              <a:t> </a:t>
            </a:r>
            <a:r>
              <a:rPr lang="en-US" sz="2400" dirty="0" err="1"/>
              <a:t>դժվարէ</a:t>
            </a:r>
            <a:r>
              <a:rPr lang="en-US" sz="2400" dirty="0"/>
              <a:t> է &gt;&gt;</a:t>
            </a:r>
          </a:p>
        </p:txBody>
      </p:sp>
      <p:sp>
        <p:nvSpPr>
          <p:cNvPr id="7" name="TextBox 6"/>
          <p:cNvSpPr txBox="1"/>
          <p:nvPr/>
        </p:nvSpPr>
        <p:spPr>
          <a:xfrm>
            <a:off x="251520" y="620688"/>
            <a:ext cx="3456384" cy="584775"/>
          </a:xfrm>
          <a:prstGeom prst="rect">
            <a:avLst/>
          </a:prstGeom>
          <a:noFill/>
        </p:spPr>
        <p:txBody>
          <a:bodyPr wrap="square" rtlCol="0">
            <a:spAutoFit/>
          </a:bodyPr>
          <a:lstStyle/>
          <a:p>
            <a:r>
              <a:rPr lang="en-US" sz="3200" dirty="0"/>
              <a:t>ՓԱՍՏ</a:t>
            </a:r>
          </a:p>
        </p:txBody>
      </p:sp>
      <p:sp>
        <p:nvSpPr>
          <p:cNvPr id="8" name="TextBox 7"/>
          <p:cNvSpPr txBox="1"/>
          <p:nvPr/>
        </p:nvSpPr>
        <p:spPr>
          <a:xfrm>
            <a:off x="4139952" y="548680"/>
            <a:ext cx="4824536" cy="461665"/>
          </a:xfrm>
          <a:prstGeom prst="rect">
            <a:avLst/>
          </a:prstGeom>
          <a:noFill/>
        </p:spPr>
        <p:txBody>
          <a:bodyPr wrap="square" rtlCol="0">
            <a:spAutoFit/>
          </a:bodyPr>
          <a:lstStyle/>
          <a:p>
            <a:r>
              <a:rPr lang="en-US" sz="2400" dirty="0"/>
              <a:t>ԻՄ ԶԳԱՑՈՂՈՒԹՅՈՒՆՆԵՐԸ</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2996952"/>
            <a:ext cx="2232248" cy="115212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schemeClr val="tx1"/>
                </a:solidFill>
              </a:rPr>
              <a:t>ԻՐԱԿԱՆԱՑՎՈՂ  ԻՐԱՎԻՃԱԿ</a:t>
            </a:r>
          </a:p>
        </p:txBody>
      </p:sp>
      <p:sp>
        <p:nvSpPr>
          <p:cNvPr id="5" name="Cloud Callout 4"/>
          <p:cNvSpPr/>
          <p:nvPr/>
        </p:nvSpPr>
        <p:spPr>
          <a:xfrm>
            <a:off x="2483768" y="1916832"/>
            <a:ext cx="3312368" cy="4104456"/>
          </a:xfrm>
          <a:prstGeom prst="cloudCallout">
            <a:avLst/>
          </a:prstGeom>
        </p:spPr>
        <p:style>
          <a:lnRef idx="1">
            <a:schemeClr val="accent2"/>
          </a:lnRef>
          <a:fillRef idx="3">
            <a:schemeClr val="accent2"/>
          </a:fillRef>
          <a:effectRef idx="2">
            <a:schemeClr val="accent2"/>
          </a:effectRef>
          <a:fontRef idx="minor">
            <a:schemeClr val="lt1"/>
          </a:fontRef>
        </p:style>
        <p:txBody>
          <a:bodyPr rtlCol="0" anchor="ctr"/>
          <a:lstStyle/>
          <a:p>
            <a:pPr>
              <a:buFont typeface="Arial" pitchFamily="34" charset="0"/>
              <a:buChar char="•"/>
            </a:pPr>
            <a:r>
              <a:rPr lang="hy-AM" dirty="0">
                <a:solidFill>
                  <a:schemeClr val="tx1"/>
                </a:solidFill>
              </a:rPr>
              <a:t>Ն</a:t>
            </a:r>
            <a:r>
              <a:rPr lang="en-US" dirty="0" err="1">
                <a:solidFill>
                  <a:schemeClr val="tx1"/>
                </a:solidFill>
              </a:rPr>
              <a:t>ախանձ</a:t>
            </a:r>
            <a:endParaRPr lang="en-US" dirty="0">
              <a:solidFill>
                <a:schemeClr val="tx1"/>
              </a:solidFill>
            </a:endParaRPr>
          </a:p>
          <a:p>
            <a:pPr>
              <a:buFont typeface="Arial" pitchFamily="34" charset="0"/>
              <a:buChar char="•"/>
            </a:pPr>
            <a:r>
              <a:rPr lang="hy-AM" dirty="0">
                <a:solidFill>
                  <a:schemeClr val="tx1"/>
                </a:solidFill>
              </a:rPr>
              <a:t>Վ</a:t>
            </a:r>
            <a:r>
              <a:rPr lang="en-US" dirty="0" err="1">
                <a:solidFill>
                  <a:schemeClr val="tx1"/>
                </a:solidFill>
              </a:rPr>
              <a:t>իրավորանք</a:t>
            </a:r>
            <a:endParaRPr lang="en-US" dirty="0">
              <a:solidFill>
                <a:schemeClr val="tx1"/>
              </a:solidFill>
            </a:endParaRPr>
          </a:p>
          <a:p>
            <a:pPr>
              <a:buFont typeface="Arial" pitchFamily="34" charset="0"/>
              <a:buChar char="•"/>
            </a:pPr>
            <a:r>
              <a:rPr lang="hy-AM" dirty="0">
                <a:solidFill>
                  <a:schemeClr val="tx1"/>
                </a:solidFill>
              </a:rPr>
              <a:t>Ջ</a:t>
            </a:r>
            <a:r>
              <a:rPr lang="en-US" dirty="0" err="1">
                <a:solidFill>
                  <a:schemeClr val="tx1"/>
                </a:solidFill>
              </a:rPr>
              <a:t>ղայնություն</a:t>
            </a:r>
            <a:endParaRPr lang="en-US" dirty="0">
              <a:solidFill>
                <a:schemeClr val="tx1"/>
              </a:solidFill>
            </a:endParaRPr>
          </a:p>
          <a:p>
            <a:pPr>
              <a:buFont typeface="Arial" pitchFamily="34" charset="0"/>
              <a:buChar char="•"/>
            </a:pPr>
            <a:r>
              <a:rPr lang="hy-AM" dirty="0">
                <a:solidFill>
                  <a:schemeClr val="tx1"/>
                </a:solidFill>
              </a:rPr>
              <a:t>Հ</a:t>
            </a:r>
            <a:r>
              <a:rPr lang="en-US" dirty="0" err="1">
                <a:solidFill>
                  <a:schemeClr val="tx1"/>
                </a:solidFill>
              </a:rPr>
              <a:t>իասթափություն</a:t>
            </a:r>
            <a:endParaRPr lang="en-US" dirty="0">
              <a:solidFill>
                <a:schemeClr val="tx1"/>
              </a:solidFill>
            </a:endParaRPr>
          </a:p>
          <a:p>
            <a:pPr>
              <a:buFont typeface="Arial" pitchFamily="34" charset="0"/>
              <a:buChar char="•"/>
            </a:pPr>
            <a:r>
              <a:rPr lang="hy-AM" dirty="0">
                <a:solidFill>
                  <a:schemeClr val="tx1"/>
                </a:solidFill>
              </a:rPr>
              <a:t>Ա</a:t>
            </a:r>
            <a:r>
              <a:rPr lang="en-US" dirty="0" err="1">
                <a:solidFill>
                  <a:schemeClr val="tx1"/>
                </a:solidFill>
              </a:rPr>
              <a:t>նօգնականություն</a:t>
            </a:r>
            <a:endParaRPr lang="en-US" dirty="0">
              <a:solidFill>
                <a:schemeClr val="tx1"/>
              </a:solidFill>
            </a:endParaRPr>
          </a:p>
          <a:p>
            <a:pPr>
              <a:buFont typeface="Arial" pitchFamily="34" charset="0"/>
              <a:buChar char="•"/>
            </a:pPr>
            <a:r>
              <a:rPr lang="hy-AM" dirty="0">
                <a:solidFill>
                  <a:schemeClr val="tx1"/>
                </a:solidFill>
              </a:rPr>
              <a:t>Թ</a:t>
            </a:r>
            <a:r>
              <a:rPr lang="en-US" dirty="0" err="1">
                <a:solidFill>
                  <a:schemeClr val="tx1"/>
                </a:solidFill>
              </a:rPr>
              <a:t>ուլություն</a:t>
            </a:r>
            <a:endParaRPr lang="en-US" dirty="0">
              <a:solidFill>
                <a:schemeClr val="tx1"/>
              </a:solidFill>
            </a:endParaRPr>
          </a:p>
          <a:p>
            <a:pPr>
              <a:buFont typeface="Arial" pitchFamily="34" charset="0"/>
              <a:buChar char="•"/>
            </a:pPr>
            <a:r>
              <a:rPr lang="hy-AM" dirty="0">
                <a:solidFill>
                  <a:schemeClr val="tx1"/>
                </a:solidFill>
              </a:rPr>
              <a:t>Ա</a:t>
            </a:r>
            <a:r>
              <a:rPr lang="en-US" dirty="0" err="1">
                <a:solidFill>
                  <a:schemeClr val="tx1"/>
                </a:solidFill>
              </a:rPr>
              <a:t>նկարողություն</a:t>
            </a:r>
            <a:endParaRPr lang="en-US" dirty="0">
              <a:solidFill>
                <a:schemeClr val="tx1"/>
              </a:solidFill>
            </a:endParaRPr>
          </a:p>
          <a:p>
            <a:pPr>
              <a:buFont typeface="Arial" pitchFamily="34" charset="0"/>
              <a:buChar char="•"/>
            </a:pPr>
            <a:r>
              <a:rPr lang="en-US" dirty="0">
                <a:solidFill>
                  <a:schemeClr val="tx1"/>
                </a:solidFill>
              </a:rPr>
              <a:t>&lt;&lt;</a:t>
            </a:r>
            <a:r>
              <a:rPr lang="en-US" dirty="0" err="1">
                <a:solidFill>
                  <a:schemeClr val="tx1"/>
                </a:solidFill>
              </a:rPr>
              <a:t>ինձ</a:t>
            </a:r>
            <a:r>
              <a:rPr lang="en-US" dirty="0">
                <a:solidFill>
                  <a:schemeClr val="tx1"/>
                </a:solidFill>
              </a:rPr>
              <a:t> </a:t>
            </a:r>
            <a:r>
              <a:rPr lang="en-US" dirty="0" err="1">
                <a:solidFill>
                  <a:schemeClr val="tx1"/>
                </a:solidFill>
              </a:rPr>
              <a:t>դժվարէ</a:t>
            </a:r>
            <a:r>
              <a:rPr lang="en-US" dirty="0">
                <a:solidFill>
                  <a:schemeClr val="tx1"/>
                </a:solidFill>
              </a:rPr>
              <a:t> է &gt;&gt;</a:t>
            </a:r>
          </a:p>
        </p:txBody>
      </p:sp>
      <p:sp>
        <p:nvSpPr>
          <p:cNvPr id="6" name="Right Arrow 5"/>
          <p:cNvSpPr/>
          <p:nvPr/>
        </p:nvSpPr>
        <p:spPr>
          <a:xfrm>
            <a:off x="5580112" y="2708920"/>
            <a:ext cx="1296144"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ՃՆՇԵԼ</a:t>
            </a:r>
          </a:p>
        </p:txBody>
      </p:sp>
      <p:sp>
        <p:nvSpPr>
          <p:cNvPr id="7" name="Right Arrow 6"/>
          <p:cNvSpPr/>
          <p:nvPr/>
        </p:nvSpPr>
        <p:spPr>
          <a:xfrm>
            <a:off x="5004048" y="4293096"/>
            <a:ext cx="1944216"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ԱՐՏԱԲԵՐԵԼ</a:t>
            </a:r>
          </a:p>
        </p:txBody>
      </p:sp>
      <p:sp>
        <p:nvSpPr>
          <p:cNvPr id="8" name="Rectangle 7"/>
          <p:cNvSpPr/>
          <p:nvPr/>
        </p:nvSpPr>
        <p:spPr>
          <a:xfrm>
            <a:off x="6804248" y="2060848"/>
            <a:ext cx="2339752" cy="1224136"/>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hy-AM" dirty="0">
                <a:solidFill>
                  <a:schemeClr val="tx1"/>
                </a:solidFill>
              </a:rPr>
              <a:t>Կ</a:t>
            </a:r>
            <a:r>
              <a:rPr lang="en-US" dirty="0" err="1">
                <a:solidFill>
                  <a:schemeClr val="tx1"/>
                </a:solidFill>
              </a:rPr>
              <a:t>արող</a:t>
            </a:r>
            <a:r>
              <a:rPr lang="en-US" dirty="0">
                <a:solidFill>
                  <a:schemeClr val="tx1"/>
                </a:solidFill>
              </a:rPr>
              <a:t> </a:t>
            </a:r>
            <a:r>
              <a:rPr lang="en-US" dirty="0" err="1">
                <a:solidFill>
                  <a:schemeClr val="tx1"/>
                </a:solidFill>
              </a:rPr>
              <a:t>եք</a:t>
            </a:r>
            <a:r>
              <a:rPr lang="en-US" dirty="0">
                <a:solidFill>
                  <a:schemeClr val="tx1"/>
                </a:solidFill>
              </a:rPr>
              <a:t> </a:t>
            </a:r>
            <a:r>
              <a:rPr lang="en-US" dirty="0" err="1">
                <a:solidFill>
                  <a:schemeClr val="tx1"/>
                </a:solidFill>
              </a:rPr>
              <a:t>պայթել</a:t>
            </a:r>
            <a:endParaRPr lang="en-US" dirty="0">
              <a:solidFill>
                <a:schemeClr val="tx1"/>
              </a:solidFill>
            </a:endParaRPr>
          </a:p>
        </p:txBody>
      </p:sp>
      <p:sp>
        <p:nvSpPr>
          <p:cNvPr id="9" name="Rectangle 8"/>
          <p:cNvSpPr/>
          <p:nvPr/>
        </p:nvSpPr>
        <p:spPr>
          <a:xfrm>
            <a:off x="6804248" y="3933056"/>
            <a:ext cx="2339752" cy="1368152"/>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hy-AM" dirty="0">
                <a:solidFill>
                  <a:schemeClr val="tx1"/>
                </a:solidFill>
              </a:rPr>
              <a:t>Բ</a:t>
            </a:r>
            <a:r>
              <a:rPr lang="en-US" dirty="0" err="1">
                <a:solidFill>
                  <a:schemeClr val="tx1"/>
                </a:solidFill>
              </a:rPr>
              <a:t>ոլորը</a:t>
            </a:r>
            <a:r>
              <a:rPr lang="en-US" dirty="0">
                <a:solidFill>
                  <a:schemeClr val="tx1"/>
                </a:solidFill>
              </a:rPr>
              <a:t> </a:t>
            </a:r>
            <a:r>
              <a:rPr lang="en-US" dirty="0" err="1">
                <a:solidFill>
                  <a:schemeClr val="tx1"/>
                </a:solidFill>
              </a:rPr>
              <a:t>դրանից</a:t>
            </a:r>
            <a:r>
              <a:rPr lang="en-US" dirty="0">
                <a:solidFill>
                  <a:schemeClr val="tx1"/>
                </a:solidFill>
              </a:rPr>
              <a:t> </a:t>
            </a:r>
            <a:r>
              <a:rPr lang="en-US" dirty="0" err="1">
                <a:solidFill>
                  <a:schemeClr val="tx1"/>
                </a:solidFill>
              </a:rPr>
              <a:t>վիրավորվեցին</a:t>
            </a:r>
            <a:endParaRPr lang="en-US" dirty="0">
              <a:solidFill>
                <a:schemeClr val="tx1"/>
              </a:solidFill>
            </a:endParaRPr>
          </a:p>
        </p:txBody>
      </p:sp>
      <p:sp>
        <p:nvSpPr>
          <p:cNvPr id="10" name="TextBox 9"/>
          <p:cNvSpPr txBox="1"/>
          <p:nvPr/>
        </p:nvSpPr>
        <p:spPr>
          <a:xfrm>
            <a:off x="179512" y="1196752"/>
            <a:ext cx="1368152" cy="369332"/>
          </a:xfrm>
          <a:prstGeom prst="rect">
            <a:avLst/>
          </a:prstGeom>
          <a:noFill/>
        </p:spPr>
        <p:txBody>
          <a:bodyPr wrap="square" rtlCol="0">
            <a:spAutoFit/>
          </a:bodyPr>
          <a:lstStyle/>
          <a:p>
            <a:r>
              <a:rPr lang="en-US" dirty="0"/>
              <a:t>ՓԱՍՏ</a:t>
            </a:r>
          </a:p>
        </p:txBody>
      </p:sp>
      <p:sp>
        <p:nvSpPr>
          <p:cNvPr id="11" name="TextBox 10"/>
          <p:cNvSpPr txBox="1"/>
          <p:nvPr/>
        </p:nvSpPr>
        <p:spPr>
          <a:xfrm>
            <a:off x="2339752" y="1124744"/>
            <a:ext cx="3240360" cy="646331"/>
          </a:xfrm>
          <a:prstGeom prst="rect">
            <a:avLst/>
          </a:prstGeom>
          <a:noFill/>
        </p:spPr>
        <p:txBody>
          <a:bodyPr wrap="square" rtlCol="0">
            <a:spAutoFit/>
          </a:bodyPr>
          <a:lstStyle/>
          <a:p>
            <a:r>
              <a:rPr lang="en-US" dirty="0"/>
              <a:t>ԻՄ ԶԳԱՑՈՂՈՒԹՅՈՒՆՆԵՐԸ</a:t>
            </a:r>
          </a:p>
        </p:txBody>
      </p:sp>
      <p:sp>
        <p:nvSpPr>
          <p:cNvPr id="12" name="TextBox 11"/>
          <p:cNvSpPr txBox="1"/>
          <p:nvPr/>
        </p:nvSpPr>
        <p:spPr>
          <a:xfrm>
            <a:off x="6660232" y="1124744"/>
            <a:ext cx="2160240" cy="369332"/>
          </a:xfrm>
          <a:prstGeom prst="rect">
            <a:avLst/>
          </a:prstGeom>
          <a:noFill/>
        </p:spPr>
        <p:txBody>
          <a:bodyPr wrap="square" rtlCol="0">
            <a:spAutoFit/>
          </a:bodyPr>
          <a:lstStyle/>
          <a:p>
            <a:r>
              <a:rPr lang="en-US" dirty="0"/>
              <a:t>ՀԵՏԵՎԱՆՔՆԵՐԸ</a:t>
            </a:r>
          </a:p>
        </p:txBody>
      </p:sp>
      <p:sp>
        <p:nvSpPr>
          <p:cNvPr id="13" name="TextBox 12"/>
          <p:cNvSpPr txBox="1"/>
          <p:nvPr/>
        </p:nvSpPr>
        <p:spPr>
          <a:xfrm>
            <a:off x="5580112" y="1988840"/>
            <a:ext cx="1080120" cy="646331"/>
          </a:xfrm>
          <a:prstGeom prst="rect">
            <a:avLst/>
          </a:prstGeom>
          <a:noFill/>
        </p:spPr>
        <p:txBody>
          <a:bodyPr wrap="square" rtlCol="0">
            <a:spAutoFit/>
          </a:bodyPr>
          <a:lstStyle/>
          <a:p>
            <a:r>
              <a:rPr lang="en-US" dirty="0"/>
              <a:t>Ի”ՆՉ ԱՆԵԼ….</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85794"/>
            <a:ext cx="2071670" cy="114300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ԻՐԱԿԱՆԱՑՎՈՂ ԻՐԱՎԻՃԱԿ</a:t>
            </a:r>
          </a:p>
        </p:txBody>
      </p:sp>
      <p:sp>
        <p:nvSpPr>
          <p:cNvPr id="5" name="Cloud Callout 4"/>
          <p:cNvSpPr/>
          <p:nvPr/>
        </p:nvSpPr>
        <p:spPr>
          <a:xfrm>
            <a:off x="2214546" y="285728"/>
            <a:ext cx="3240360" cy="3024336"/>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buFont typeface="Arial" pitchFamily="34" charset="0"/>
              <a:buChar char="•"/>
            </a:pPr>
            <a:r>
              <a:rPr lang="hy-AM" sz="1600" dirty="0"/>
              <a:t>Ն</a:t>
            </a:r>
            <a:r>
              <a:rPr lang="en-US" sz="1600" dirty="0" err="1"/>
              <a:t>ախանձ</a:t>
            </a:r>
            <a:endParaRPr lang="en-US" sz="1600" dirty="0"/>
          </a:p>
          <a:p>
            <a:pPr>
              <a:buFont typeface="Arial" pitchFamily="34" charset="0"/>
              <a:buChar char="•"/>
            </a:pPr>
            <a:r>
              <a:rPr lang="hy-AM" sz="1600" dirty="0"/>
              <a:t>Վ</a:t>
            </a:r>
            <a:r>
              <a:rPr lang="en-US" sz="1600" dirty="0" err="1"/>
              <a:t>իրավորանք</a:t>
            </a:r>
            <a:endParaRPr lang="en-US" sz="1600" dirty="0"/>
          </a:p>
          <a:p>
            <a:pPr>
              <a:buFont typeface="Arial" pitchFamily="34" charset="0"/>
              <a:buChar char="•"/>
            </a:pPr>
            <a:r>
              <a:rPr lang="hy-AM" sz="1600" dirty="0"/>
              <a:t>Ջ</a:t>
            </a:r>
            <a:r>
              <a:rPr lang="en-US" sz="1600" dirty="0" err="1"/>
              <a:t>ղայնություն</a:t>
            </a:r>
            <a:endParaRPr lang="en-US" sz="1600" dirty="0"/>
          </a:p>
          <a:p>
            <a:pPr>
              <a:buFont typeface="Arial" pitchFamily="34" charset="0"/>
              <a:buChar char="•"/>
            </a:pPr>
            <a:r>
              <a:rPr lang="hy-AM" sz="1600" dirty="0"/>
              <a:t>Հ</a:t>
            </a:r>
            <a:r>
              <a:rPr lang="en-US" sz="1600" dirty="0" err="1"/>
              <a:t>իասթափություն</a:t>
            </a:r>
            <a:endParaRPr lang="en-US" sz="1600" dirty="0"/>
          </a:p>
          <a:p>
            <a:pPr>
              <a:buFont typeface="Arial" pitchFamily="34" charset="0"/>
              <a:buChar char="•"/>
            </a:pPr>
            <a:r>
              <a:rPr lang="hy-AM" sz="1600" dirty="0"/>
              <a:t>Ա</a:t>
            </a:r>
            <a:r>
              <a:rPr lang="en-US" sz="1600" dirty="0" err="1"/>
              <a:t>նօգնականություն</a:t>
            </a:r>
            <a:endParaRPr lang="en-US" sz="1600" dirty="0"/>
          </a:p>
          <a:p>
            <a:pPr>
              <a:buFont typeface="Arial" pitchFamily="34" charset="0"/>
              <a:buChar char="•"/>
            </a:pPr>
            <a:r>
              <a:rPr lang="hy-AM" sz="1600" dirty="0"/>
              <a:t>Թ</a:t>
            </a:r>
            <a:r>
              <a:rPr lang="en-US" sz="1600" dirty="0" err="1"/>
              <a:t>ուլություն</a:t>
            </a:r>
            <a:endParaRPr lang="en-US" sz="1600" dirty="0"/>
          </a:p>
          <a:p>
            <a:pPr>
              <a:buFont typeface="Arial" pitchFamily="34" charset="0"/>
              <a:buChar char="•"/>
            </a:pPr>
            <a:r>
              <a:rPr lang="hy-AM" sz="1600" dirty="0"/>
              <a:t>Ա</a:t>
            </a:r>
            <a:r>
              <a:rPr lang="en-US" sz="1600" dirty="0" err="1"/>
              <a:t>նկարողություն</a:t>
            </a:r>
            <a:endParaRPr lang="en-US" sz="1600" dirty="0"/>
          </a:p>
          <a:p>
            <a:pPr>
              <a:buFont typeface="Arial" pitchFamily="34" charset="0"/>
              <a:buChar char="•"/>
            </a:pPr>
            <a:r>
              <a:rPr lang="en-US" sz="1600" dirty="0"/>
              <a:t>&lt;&lt;</a:t>
            </a:r>
            <a:r>
              <a:rPr lang="en-US" sz="1600" dirty="0" err="1"/>
              <a:t>ինձ</a:t>
            </a:r>
            <a:r>
              <a:rPr lang="en-US" sz="1600" dirty="0"/>
              <a:t> </a:t>
            </a:r>
            <a:r>
              <a:rPr lang="en-US" sz="1600" dirty="0" err="1"/>
              <a:t>դժվարէ</a:t>
            </a:r>
            <a:r>
              <a:rPr lang="en-US" sz="1600" dirty="0"/>
              <a:t> է &gt;&gt;</a:t>
            </a:r>
          </a:p>
        </p:txBody>
      </p:sp>
      <p:sp>
        <p:nvSpPr>
          <p:cNvPr id="6" name="Right Arrow 5"/>
          <p:cNvSpPr/>
          <p:nvPr/>
        </p:nvSpPr>
        <p:spPr>
          <a:xfrm>
            <a:off x="4427984" y="548680"/>
            <a:ext cx="1512168"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ճնշել</a:t>
            </a:r>
            <a:endParaRPr lang="en-US" dirty="0"/>
          </a:p>
        </p:txBody>
      </p:sp>
      <p:sp>
        <p:nvSpPr>
          <p:cNvPr id="7" name="Right Arrow 6"/>
          <p:cNvSpPr/>
          <p:nvPr/>
        </p:nvSpPr>
        <p:spPr>
          <a:xfrm>
            <a:off x="4499992" y="1484784"/>
            <a:ext cx="1800200"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ԱՐՏԱԲԵՐԵԼ</a:t>
            </a:r>
          </a:p>
        </p:txBody>
      </p:sp>
      <p:sp>
        <p:nvSpPr>
          <p:cNvPr id="8" name="Right Arrow 7"/>
          <p:cNvSpPr/>
          <p:nvPr/>
        </p:nvSpPr>
        <p:spPr>
          <a:xfrm rot="814591">
            <a:off x="4541272" y="2487123"/>
            <a:ext cx="1999669"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ԱՐՏԱԲԵՐԵԼ</a:t>
            </a:r>
          </a:p>
        </p:txBody>
      </p:sp>
      <p:sp>
        <p:nvSpPr>
          <p:cNvPr id="9" name="Rectangle 8"/>
          <p:cNvSpPr/>
          <p:nvPr/>
        </p:nvSpPr>
        <p:spPr>
          <a:xfrm>
            <a:off x="6012160" y="404664"/>
            <a:ext cx="2376264" cy="7920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y-AM" dirty="0"/>
              <a:t>Կ</a:t>
            </a:r>
            <a:r>
              <a:rPr lang="en-US" dirty="0" err="1"/>
              <a:t>արող</a:t>
            </a:r>
            <a:r>
              <a:rPr lang="en-US" dirty="0"/>
              <a:t> </a:t>
            </a:r>
            <a:r>
              <a:rPr lang="en-US" dirty="0" err="1"/>
              <a:t>եք</a:t>
            </a:r>
            <a:r>
              <a:rPr lang="en-US" dirty="0"/>
              <a:t> </a:t>
            </a:r>
            <a:r>
              <a:rPr lang="en-US" dirty="0" err="1"/>
              <a:t>պայթել</a:t>
            </a:r>
            <a:endParaRPr lang="en-US" dirty="0"/>
          </a:p>
        </p:txBody>
      </p:sp>
      <p:sp>
        <p:nvSpPr>
          <p:cNvPr id="10" name="Rectangle 9"/>
          <p:cNvSpPr/>
          <p:nvPr/>
        </p:nvSpPr>
        <p:spPr>
          <a:xfrm>
            <a:off x="6300192" y="1556792"/>
            <a:ext cx="252028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hy-AM" dirty="0"/>
              <a:t>Բ</a:t>
            </a:r>
            <a:r>
              <a:rPr lang="en-US" dirty="0" err="1"/>
              <a:t>ոլորը</a:t>
            </a:r>
            <a:r>
              <a:rPr lang="en-US" dirty="0"/>
              <a:t> </a:t>
            </a:r>
            <a:r>
              <a:rPr lang="en-US" dirty="0" err="1"/>
              <a:t>դրանից</a:t>
            </a:r>
            <a:r>
              <a:rPr lang="en-US" dirty="0"/>
              <a:t> </a:t>
            </a:r>
            <a:r>
              <a:rPr lang="en-US" dirty="0" err="1"/>
              <a:t>վիրավորվեցին</a:t>
            </a:r>
            <a:endParaRPr lang="en-US" dirty="0"/>
          </a:p>
        </p:txBody>
      </p:sp>
      <p:sp>
        <p:nvSpPr>
          <p:cNvPr id="11" name="Rectangle 10"/>
          <p:cNvSpPr/>
          <p:nvPr/>
        </p:nvSpPr>
        <p:spPr>
          <a:xfrm>
            <a:off x="6444208" y="2420888"/>
            <a:ext cx="2376264" cy="10081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a:t>Բոլորին</a:t>
            </a:r>
            <a:r>
              <a:rPr lang="en-US" dirty="0"/>
              <a:t> </a:t>
            </a:r>
            <a:r>
              <a:rPr lang="en-US" dirty="0" err="1"/>
              <a:t>դրանից</a:t>
            </a:r>
            <a:r>
              <a:rPr lang="en-US" dirty="0"/>
              <a:t> </a:t>
            </a:r>
            <a:r>
              <a:rPr lang="en-US" dirty="0" err="1"/>
              <a:t>հաճելի</a:t>
            </a:r>
            <a:r>
              <a:rPr lang="en-US" dirty="0"/>
              <a:t> </a:t>
            </a:r>
            <a:r>
              <a:rPr lang="en-US" dirty="0" err="1"/>
              <a:t>եղավ</a:t>
            </a:r>
            <a:endParaRPr lang="en-US" dirty="0"/>
          </a:p>
        </p:txBody>
      </p:sp>
      <p:sp>
        <p:nvSpPr>
          <p:cNvPr id="12" name="Cloud 11"/>
          <p:cNvSpPr/>
          <p:nvPr/>
        </p:nvSpPr>
        <p:spPr>
          <a:xfrm>
            <a:off x="0" y="4365104"/>
            <a:ext cx="5256584" cy="1872208"/>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dirty="0" err="1">
                <a:solidFill>
                  <a:schemeClr val="bg1"/>
                </a:solidFill>
              </a:rPr>
              <a:t>Արդյո’ք</a:t>
            </a:r>
            <a:r>
              <a:rPr lang="en-US" sz="2400" dirty="0">
                <a:solidFill>
                  <a:schemeClr val="bg1"/>
                </a:solidFill>
              </a:rPr>
              <a:t> </a:t>
            </a:r>
            <a:r>
              <a:rPr lang="en-US" sz="2400" dirty="0" err="1">
                <a:solidFill>
                  <a:schemeClr val="bg1"/>
                </a:solidFill>
              </a:rPr>
              <a:t>հնարավոր</a:t>
            </a:r>
            <a:r>
              <a:rPr lang="en-US" sz="2400" dirty="0">
                <a:solidFill>
                  <a:schemeClr val="bg1"/>
                </a:solidFill>
              </a:rPr>
              <a:t> է </a:t>
            </a:r>
            <a:r>
              <a:rPr lang="en-US" sz="2400" dirty="0" err="1">
                <a:solidFill>
                  <a:schemeClr val="bg1"/>
                </a:solidFill>
              </a:rPr>
              <a:t>սա</a:t>
            </a:r>
            <a:r>
              <a:rPr lang="en-US" sz="2400" dirty="0">
                <a:solidFill>
                  <a:schemeClr val="bg1"/>
                </a:solidFill>
              </a:rPr>
              <a:t>:</a:t>
            </a:r>
          </a:p>
        </p:txBody>
      </p:sp>
      <p:sp>
        <p:nvSpPr>
          <p:cNvPr id="13" name="Right Arrow 12"/>
          <p:cNvSpPr/>
          <p:nvPr/>
        </p:nvSpPr>
        <p:spPr>
          <a:xfrm rot="20291423">
            <a:off x="4644405" y="3716558"/>
            <a:ext cx="2088232"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ՊՈԶԻՏԻՎ</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rot="16200000">
            <a:off x="-2560848" y="2821496"/>
            <a:ext cx="6597352" cy="1475656"/>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t>ԶԳԱՑՄՈՒՆՔ</a:t>
            </a:r>
          </a:p>
        </p:txBody>
      </p:sp>
      <p:sp>
        <p:nvSpPr>
          <p:cNvPr id="5" name="Right Arrow 4"/>
          <p:cNvSpPr/>
          <p:nvPr/>
        </p:nvSpPr>
        <p:spPr>
          <a:xfrm>
            <a:off x="1259632" y="764704"/>
            <a:ext cx="2304256" cy="144016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Արտաբերել</a:t>
            </a:r>
            <a:r>
              <a:rPr lang="en-US" sz="2000" dirty="0"/>
              <a:t> </a:t>
            </a:r>
            <a:r>
              <a:rPr lang="en-US" sz="2000" dirty="0" err="1"/>
              <a:t>ագրեսիվորեն</a:t>
            </a:r>
            <a:endParaRPr lang="en-US" sz="2000" dirty="0"/>
          </a:p>
        </p:txBody>
      </p:sp>
      <p:sp>
        <p:nvSpPr>
          <p:cNvPr id="6" name="Right Arrow 5"/>
          <p:cNvSpPr/>
          <p:nvPr/>
        </p:nvSpPr>
        <p:spPr>
          <a:xfrm>
            <a:off x="1259632" y="2420888"/>
            <a:ext cx="2160240" cy="122413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Ճնշել</a:t>
            </a:r>
            <a:endParaRPr lang="en-US" sz="2000" dirty="0"/>
          </a:p>
        </p:txBody>
      </p:sp>
      <p:sp>
        <p:nvSpPr>
          <p:cNvPr id="7" name="Right Arrow 6"/>
          <p:cNvSpPr/>
          <p:nvPr/>
        </p:nvSpPr>
        <p:spPr>
          <a:xfrm>
            <a:off x="827584" y="4005064"/>
            <a:ext cx="2664296" cy="172819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Արտաբերել</a:t>
            </a:r>
            <a:r>
              <a:rPr lang="en-US" sz="2000" dirty="0"/>
              <a:t> </a:t>
            </a:r>
            <a:r>
              <a:rPr lang="en-US" sz="2000" dirty="0" err="1"/>
              <a:t>խաղաղությամբ</a:t>
            </a:r>
            <a:endParaRPr lang="en-US" sz="2000" dirty="0"/>
          </a:p>
        </p:txBody>
      </p:sp>
      <p:sp>
        <p:nvSpPr>
          <p:cNvPr id="8" name="Rectangle 7"/>
          <p:cNvSpPr/>
          <p:nvPr/>
        </p:nvSpPr>
        <p:spPr>
          <a:xfrm>
            <a:off x="3563888" y="908720"/>
            <a:ext cx="5328592" cy="129614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hy-AM" sz="2000" dirty="0"/>
              <a:t>Ս</a:t>
            </a:r>
            <a:r>
              <a:rPr lang="en-US" sz="2000" dirty="0" err="1"/>
              <a:t>պառնալիքներ</a:t>
            </a:r>
            <a:r>
              <a:rPr lang="en-US" sz="2000" dirty="0"/>
              <a:t>, </a:t>
            </a:r>
            <a:r>
              <a:rPr lang="en-US" sz="2000" dirty="0" err="1"/>
              <a:t>մեղադրանք</a:t>
            </a:r>
            <a:r>
              <a:rPr lang="en-US" sz="2000" dirty="0"/>
              <a:t>, </a:t>
            </a:r>
            <a:r>
              <a:rPr lang="en-US" sz="2000" dirty="0" err="1"/>
              <a:t>վիրավորանք</a:t>
            </a:r>
            <a:r>
              <a:rPr lang="en-US" sz="2000" dirty="0"/>
              <a:t>, </a:t>
            </a:r>
            <a:r>
              <a:rPr lang="en-US" sz="2000" dirty="0" err="1"/>
              <a:t>սահմանափակումներ</a:t>
            </a:r>
            <a:r>
              <a:rPr lang="en-US" sz="2000" dirty="0"/>
              <a:t>, &lt;&lt;</a:t>
            </a:r>
            <a:r>
              <a:rPr lang="en-US" sz="2000" dirty="0" err="1"/>
              <a:t>պիտակավորում</a:t>
            </a:r>
            <a:r>
              <a:rPr lang="en-US" sz="2000" dirty="0"/>
              <a:t>&gt;&gt;</a:t>
            </a:r>
            <a:r>
              <a:rPr lang="en-US" sz="2000" dirty="0" err="1"/>
              <a:t>շտապողական</a:t>
            </a:r>
            <a:r>
              <a:rPr lang="en-US" sz="2000" dirty="0"/>
              <a:t> </a:t>
            </a:r>
            <a:r>
              <a:rPr lang="en-US" sz="2000" dirty="0" err="1"/>
              <a:t>մոտեցումներ</a:t>
            </a:r>
            <a:r>
              <a:rPr lang="en-US" sz="2000" dirty="0"/>
              <a:t> ( </a:t>
            </a:r>
            <a:r>
              <a:rPr lang="en-US" sz="2000" dirty="0" err="1"/>
              <a:t>դու</a:t>
            </a:r>
            <a:r>
              <a:rPr lang="en-US" sz="2000" dirty="0"/>
              <a:t> </a:t>
            </a:r>
            <a:r>
              <a:rPr lang="en-US" sz="2000" dirty="0" err="1"/>
              <a:t>միշտ</a:t>
            </a:r>
            <a:r>
              <a:rPr lang="en-US" sz="2000" dirty="0"/>
              <a:t>…</a:t>
            </a:r>
            <a:r>
              <a:rPr lang="en-US" sz="2000" dirty="0" err="1"/>
              <a:t>դու</a:t>
            </a:r>
            <a:r>
              <a:rPr lang="en-US" sz="2000" dirty="0"/>
              <a:t> </a:t>
            </a:r>
            <a:r>
              <a:rPr lang="en-US" sz="2000" dirty="0" err="1"/>
              <a:t>երբեք</a:t>
            </a:r>
            <a:r>
              <a:rPr lang="en-US" sz="2000" dirty="0"/>
              <a:t>)</a:t>
            </a:r>
          </a:p>
        </p:txBody>
      </p:sp>
      <p:sp>
        <p:nvSpPr>
          <p:cNvPr id="9" name="Rectangle 8"/>
          <p:cNvSpPr/>
          <p:nvPr/>
        </p:nvSpPr>
        <p:spPr>
          <a:xfrm>
            <a:off x="3419872" y="2564904"/>
            <a:ext cx="5472608" cy="158417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buFont typeface="Arial" pitchFamily="34" charset="0"/>
              <a:buChar char="•"/>
            </a:pPr>
            <a:r>
              <a:rPr lang="hy-AM" sz="2000" dirty="0"/>
              <a:t>Զ</a:t>
            </a:r>
            <a:r>
              <a:rPr lang="en-US" sz="2000" dirty="0" err="1"/>
              <a:t>գացմունքը</a:t>
            </a:r>
            <a:r>
              <a:rPr lang="en-US" sz="2000" dirty="0"/>
              <a:t> </a:t>
            </a:r>
            <a:r>
              <a:rPr lang="en-US" sz="2000" dirty="0" err="1"/>
              <a:t>ոչ</a:t>
            </a:r>
            <a:r>
              <a:rPr lang="en-US" sz="2000" dirty="0"/>
              <a:t> </a:t>
            </a:r>
            <a:r>
              <a:rPr lang="en-US" sz="2000" dirty="0" err="1"/>
              <a:t>մի</a:t>
            </a:r>
            <a:r>
              <a:rPr lang="en-US" sz="2000" dirty="0"/>
              <a:t> </a:t>
            </a:r>
            <a:r>
              <a:rPr lang="en-US" sz="2000" dirty="0" err="1"/>
              <a:t>կերպ</a:t>
            </a:r>
            <a:r>
              <a:rPr lang="en-US" sz="2000" dirty="0"/>
              <a:t> </a:t>
            </a:r>
            <a:r>
              <a:rPr lang="en-US" sz="2000" dirty="0" err="1"/>
              <a:t>րի</a:t>
            </a:r>
            <a:r>
              <a:rPr lang="en-US" sz="2000" dirty="0"/>
              <a:t> </a:t>
            </a:r>
            <a:r>
              <a:rPr lang="en-US" sz="2000" dirty="0" err="1"/>
              <a:t>արտաբերվում</a:t>
            </a:r>
            <a:endParaRPr lang="en-US" sz="2000" dirty="0"/>
          </a:p>
          <a:p>
            <a:pPr>
              <a:buFont typeface="Arial" pitchFamily="34" charset="0"/>
              <a:buChar char="•"/>
            </a:pPr>
            <a:r>
              <a:rPr lang="hy-AM" sz="2000" dirty="0"/>
              <a:t>Խ</a:t>
            </a:r>
            <a:r>
              <a:rPr lang="en-US" sz="2000" dirty="0" err="1"/>
              <a:t>ոսում</a:t>
            </a:r>
            <a:r>
              <a:rPr lang="en-US" sz="2000" dirty="0"/>
              <a:t> </a:t>
            </a:r>
            <a:r>
              <a:rPr lang="en-US" sz="2000" dirty="0" err="1"/>
              <a:t>եմ</a:t>
            </a:r>
            <a:r>
              <a:rPr lang="en-US" sz="2000" dirty="0"/>
              <a:t> </a:t>
            </a:r>
            <a:r>
              <a:rPr lang="en-US" sz="2000" dirty="0" err="1"/>
              <a:t>այնպես</a:t>
            </a:r>
            <a:r>
              <a:rPr lang="en-US" sz="2000" dirty="0"/>
              <a:t>, </a:t>
            </a:r>
            <a:r>
              <a:rPr lang="en-US" sz="2000" dirty="0" err="1"/>
              <a:t>կարծես</a:t>
            </a:r>
            <a:r>
              <a:rPr lang="en-US" sz="2000" dirty="0"/>
              <a:t> </a:t>
            </a:r>
            <a:r>
              <a:rPr lang="en-US" sz="2000" dirty="0" err="1"/>
              <a:t>ոչ</a:t>
            </a:r>
            <a:r>
              <a:rPr lang="en-US" sz="2000" dirty="0"/>
              <a:t> </a:t>
            </a:r>
            <a:r>
              <a:rPr lang="en-US" sz="2000" dirty="0" err="1"/>
              <a:t>մի</a:t>
            </a:r>
            <a:r>
              <a:rPr lang="en-US" sz="2000" dirty="0"/>
              <a:t>    </a:t>
            </a:r>
            <a:r>
              <a:rPr lang="en-US" sz="2000" dirty="0" err="1"/>
              <a:t>վիրավորանք</a:t>
            </a:r>
            <a:r>
              <a:rPr lang="en-US" sz="2000" dirty="0"/>
              <a:t>, </a:t>
            </a:r>
            <a:r>
              <a:rPr lang="en-US" sz="2000" dirty="0" err="1"/>
              <a:t>ցավ</a:t>
            </a:r>
            <a:r>
              <a:rPr lang="en-US" sz="2000" dirty="0"/>
              <a:t> </a:t>
            </a:r>
            <a:r>
              <a:rPr lang="en-US" sz="2000" dirty="0" err="1"/>
              <a:t>չեմ</a:t>
            </a:r>
            <a:r>
              <a:rPr lang="en-US" sz="2000" dirty="0"/>
              <a:t> </a:t>
            </a:r>
            <a:r>
              <a:rPr lang="en-US" sz="2000" dirty="0" err="1"/>
              <a:t>զգում</a:t>
            </a:r>
            <a:r>
              <a:rPr lang="en-US" sz="2000" dirty="0"/>
              <a:t>…,</a:t>
            </a:r>
          </a:p>
          <a:p>
            <a:pPr>
              <a:buFont typeface="Arial" pitchFamily="34" charset="0"/>
              <a:buChar char="•"/>
            </a:pPr>
            <a:r>
              <a:rPr lang="hy-AM" sz="2000" dirty="0"/>
              <a:t>Խ</a:t>
            </a:r>
            <a:r>
              <a:rPr lang="en-US" sz="2000" dirty="0" err="1"/>
              <a:t>ոսում</a:t>
            </a:r>
            <a:r>
              <a:rPr lang="en-US" sz="2000" dirty="0"/>
              <a:t> </a:t>
            </a:r>
            <a:r>
              <a:rPr lang="en-US" sz="2000" dirty="0" err="1"/>
              <a:t>եմ</a:t>
            </a:r>
            <a:r>
              <a:rPr lang="en-US" sz="2000" dirty="0"/>
              <a:t> </a:t>
            </a:r>
            <a:r>
              <a:rPr lang="en-US" sz="2000" dirty="0" err="1"/>
              <a:t>ընկերասիրաբար</a:t>
            </a:r>
            <a:endParaRPr lang="en-US" sz="2000" dirty="0"/>
          </a:p>
        </p:txBody>
      </p:sp>
      <p:sp>
        <p:nvSpPr>
          <p:cNvPr id="10" name="Rectangle 9"/>
          <p:cNvSpPr/>
          <p:nvPr/>
        </p:nvSpPr>
        <p:spPr>
          <a:xfrm>
            <a:off x="3419872" y="4293096"/>
            <a:ext cx="5400600" cy="21602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buFont typeface="Arial" pitchFamily="34" charset="0"/>
              <a:buChar char="•"/>
            </a:pPr>
            <a:r>
              <a:rPr lang="hy-AM" sz="2000" dirty="0"/>
              <a:t>Խ</a:t>
            </a:r>
            <a:r>
              <a:rPr lang="en-US" sz="2000" dirty="0" err="1"/>
              <a:t>ոսում</a:t>
            </a:r>
            <a:r>
              <a:rPr lang="en-US" sz="2000" dirty="0"/>
              <a:t> </a:t>
            </a:r>
            <a:r>
              <a:rPr lang="en-US" sz="2000" dirty="0" err="1"/>
              <a:t>եմ</a:t>
            </a:r>
            <a:r>
              <a:rPr lang="en-US" sz="2000" dirty="0"/>
              <a:t> </a:t>
            </a:r>
            <a:r>
              <a:rPr lang="en-US" sz="2000" dirty="0" err="1"/>
              <a:t>իմ</a:t>
            </a:r>
            <a:r>
              <a:rPr lang="en-US" sz="2000" dirty="0"/>
              <a:t> </a:t>
            </a:r>
            <a:r>
              <a:rPr lang="en-US" sz="2000" dirty="0" err="1"/>
              <a:t>զգացմունքից</a:t>
            </a:r>
            <a:r>
              <a:rPr lang="en-US" sz="2000" dirty="0"/>
              <a:t> </a:t>
            </a:r>
            <a:r>
              <a:rPr lang="en-US" sz="2000" dirty="0" err="1"/>
              <a:t>այնպես</a:t>
            </a:r>
            <a:r>
              <a:rPr lang="en-US" sz="2000" dirty="0"/>
              <a:t>, </a:t>
            </a:r>
            <a:r>
              <a:rPr lang="en-US" sz="2000" dirty="0" err="1"/>
              <a:t>որ</a:t>
            </a:r>
            <a:r>
              <a:rPr lang="en-US" sz="2000" dirty="0"/>
              <a:t> </a:t>
            </a:r>
            <a:r>
              <a:rPr lang="en-US" sz="2000" dirty="0" err="1"/>
              <a:t>ոչ</a:t>
            </a:r>
            <a:r>
              <a:rPr lang="en-US" sz="2000" dirty="0"/>
              <a:t> </a:t>
            </a:r>
            <a:r>
              <a:rPr lang="en-US" sz="2000" dirty="0" err="1"/>
              <a:t>ոքի</a:t>
            </a:r>
            <a:r>
              <a:rPr lang="en-US" sz="2000" dirty="0"/>
              <a:t> </a:t>
            </a:r>
            <a:r>
              <a:rPr lang="en-US" sz="2000" dirty="0" err="1"/>
              <a:t>չեմ</a:t>
            </a:r>
            <a:r>
              <a:rPr lang="en-US" sz="2000" dirty="0"/>
              <a:t> </a:t>
            </a:r>
            <a:r>
              <a:rPr lang="en-US" sz="2000" dirty="0" err="1"/>
              <a:t>մեղադրում</a:t>
            </a:r>
            <a:endParaRPr lang="en-US" sz="2000" dirty="0"/>
          </a:p>
          <a:p>
            <a:pPr>
              <a:buFont typeface="Arial" pitchFamily="34" charset="0"/>
              <a:buChar char="•"/>
            </a:pPr>
            <a:r>
              <a:rPr lang="hy-AM" sz="2000" dirty="0"/>
              <a:t>Ա</a:t>
            </a:r>
            <a:r>
              <a:rPr lang="en-US" sz="2000" dirty="0" err="1"/>
              <a:t>ռաջարկում</a:t>
            </a:r>
            <a:r>
              <a:rPr lang="en-US" sz="2000" dirty="0"/>
              <a:t> </a:t>
            </a:r>
            <a:r>
              <a:rPr lang="en-US" sz="2000" dirty="0" err="1"/>
              <a:t>եմ</a:t>
            </a:r>
            <a:r>
              <a:rPr lang="en-US" sz="2000" dirty="0"/>
              <a:t> </a:t>
            </a:r>
            <a:r>
              <a:rPr lang="en-US" sz="2000" dirty="0" err="1"/>
              <a:t>տհաճ</a:t>
            </a:r>
            <a:r>
              <a:rPr lang="en-US" sz="2000" dirty="0"/>
              <a:t> </a:t>
            </a:r>
            <a:r>
              <a:rPr lang="en-US" sz="2000" dirty="0" err="1"/>
              <a:t>իրավիճակներից</a:t>
            </a:r>
            <a:r>
              <a:rPr lang="en-US" sz="2000" dirty="0"/>
              <a:t> </a:t>
            </a:r>
            <a:r>
              <a:rPr lang="en-US" sz="2000" dirty="0" err="1"/>
              <a:t>դուրս</a:t>
            </a:r>
            <a:r>
              <a:rPr lang="en-US" sz="2000" dirty="0"/>
              <a:t> </a:t>
            </a:r>
            <a:r>
              <a:rPr lang="en-US" sz="2000" dirty="0" err="1"/>
              <a:t>գալուլ</a:t>
            </a:r>
            <a:r>
              <a:rPr lang="en-US" sz="2000" dirty="0"/>
              <a:t> </a:t>
            </a:r>
            <a:r>
              <a:rPr lang="en-US" sz="2000" dirty="0" err="1"/>
              <a:t>ուծումներ</a:t>
            </a:r>
            <a:endParaRPr lang="en-US" sz="2000" dirty="0"/>
          </a:p>
          <a:p>
            <a:pPr>
              <a:buFont typeface="Arial" pitchFamily="34" charset="0"/>
              <a:buChar char="•"/>
            </a:pPr>
            <a:r>
              <a:rPr lang="hy-AM" sz="2000" dirty="0"/>
              <a:t>Տ</a:t>
            </a:r>
            <a:r>
              <a:rPr lang="en-US" sz="2000" dirty="0" err="1"/>
              <a:t>ալ</a:t>
            </a:r>
            <a:r>
              <a:rPr lang="en-US" sz="2000" dirty="0"/>
              <a:t> </a:t>
            </a:r>
            <a:r>
              <a:rPr lang="en-US" sz="2000" dirty="0" err="1"/>
              <a:t>ընտրության</a:t>
            </a:r>
            <a:r>
              <a:rPr lang="en-US" sz="2000" dirty="0"/>
              <a:t> </a:t>
            </a:r>
            <a:r>
              <a:rPr lang="en-US" sz="2000" dirty="0" err="1"/>
              <a:t>ազատություն</a:t>
            </a:r>
            <a:endParaRPr lang="en-US" sz="2000" dirty="0"/>
          </a:p>
          <a:p>
            <a:pPr>
              <a:buFont typeface="Arial" pitchFamily="34" charset="0"/>
              <a:buChar char="•"/>
            </a:pPr>
            <a:r>
              <a:rPr lang="hy-AM" sz="2000" dirty="0"/>
              <a:t>Ն</a:t>
            </a:r>
            <a:r>
              <a:rPr lang="en-US" sz="2000" dirty="0" err="1"/>
              <a:t>կերասիրաբար</a:t>
            </a:r>
            <a:r>
              <a:rPr lang="en-US" sz="2000" dirty="0"/>
              <a:t> </a:t>
            </a:r>
            <a:r>
              <a:rPr lang="en-US" sz="2000" dirty="0" err="1"/>
              <a:t>եմ</a:t>
            </a:r>
            <a:r>
              <a:rPr lang="en-US" sz="2000" dirty="0"/>
              <a:t> </a:t>
            </a:r>
            <a:r>
              <a:rPr lang="en-US" sz="2000" dirty="0" err="1"/>
              <a:t>խոսում</a:t>
            </a:r>
            <a:endParaRPr lang="en-US" sz="2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rot="16200000">
            <a:off x="-2651112" y="2830624"/>
            <a:ext cx="6525344" cy="86409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ԻՐԱՎԻՃԱԿՆԵՐ</a:t>
            </a:r>
          </a:p>
        </p:txBody>
      </p:sp>
      <p:sp>
        <p:nvSpPr>
          <p:cNvPr id="5" name="Right Arrow 4"/>
          <p:cNvSpPr/>
          <p:nvPr/>
        </p:nvSpPr>
        <p:spPr>
          <a:xfrm>
            <a:off x="899592" y="836712"/>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Callout 5"/>
          <p:cNvSpPr/>
          <p:nvPr/>
        </p:nvSpPr>
        <p:spPr>
          <a:xfrm>
            <a:off x="1403648" y="260648"/>
            <a:ext cx="2304256" cy="1512168"/>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a:t>Զգացմունքներ</a:t>
            </a:r>
            <a:endParaRPr lang="en-US" dirty="0"/>
          </a:p>
        </p:txBody>
      </p:sp>
      <p:sp>
        <p:nvSpPr>
          <p:cNvPr id="7" name="Right Arrow 6"/>
          <p:cNvSpPr/>
          <p:nvPr/>
        </p:nvSpPr>
        <p:spPr>
          <a:xfrm>
            <a:off x="3419872" y="980728"/>
            <a:ext cx="1224136"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Զսպել</a:t>
            </a:r>
            <a:endParaRPr lang="en-US" dirty="0"/>
          </a:p>
        </p:txBody>
      </p:sp>
      <p:sp>
        <p:nvSpPr>
          <p:cNvPr id="8" name="Cloud Callout 7"/>
          <p:cNvSpPr/>
          <p:nvPr/>
        </p:nvSpPr>
        <p:spPr>
          <a:xfrm>
            <a:off x="4644008" y="620688"/>
            <a:ext cx="1584176" cy="108012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err="1"/>
              <a:t>Ինչպես</a:t>
            </a:r>
            <a:endParaRPr lang="en-US" dirty="0"/>
          </a:p>
        </p:txBody>
      </p:sp>
      <p:sp>
        <p:nvSpPr>
          <p:cNvPr id="9" name="Right Arrow 8"/>
          <p:cNvSpPr/>
          <p:nvPr/>
        </p:nvSpPr>
        <p:spPr>
          <a:xfrm>
            <a:off x="5940152" y="692696"/>
            <a:ext cx="151216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փոփոխել</a:t>
            </a:r>
            <a:endParaRPr lang="en-US" dirty="0"/>
          </a:p>
        </p:txBody>
      </p:sp>
      <p:sp>
        <p:nvSpPr>
          <p:cNvPr id="10" name="Right Arrow 9"/>
          <p:cNvSpPr/>
          <p:nvPr/>
        </p:nvSpPr>
        <p:spPr>
          <a:xfrm rot="1283980">
            <a:off x="5844478" y="1251022"/>
            <a:ext cx="1318998" cy="7190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y-AM" dirty="0"/>
              <a:t>Փ</a:t>
            </a:r>
            <a:r>
              <a:rPr lang="en-US" dirty="0" err="1"/>
              <a:t>րկվել</a:t>
            </a:r>
            <a:r>
              <a:rPr lang="en-US" dirty="0"/>
              <a:t> </a:t>
            </a:r>
          </a:p>
        </p:txBody>
      </p:sp>
      <p:sp>
        <p:nvSpPr>
          <p:cNvPr id="11" name="Rectangle 10"/>
          <p:cNvSpPr/>
          <p:nvPr/>
        </p:nvSpPr>
        <p:spPr>
          <a:xfrm>
            <a:off x="7487816" y="620688"/>
            <a:ext cx="1656184" cy="57606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y-AM" dirty="0">
                <a:solidFill>
                  <a:schemeClr val="bg1"/>
                </a:solidFill>
              </a:rPr>
              <a:t>Ն</a:t>
            </a:r>
            <a:r>
              <a:rPr lang="en-US" dirty="0" err="1">
                <a:solidFill>
                  <a:schemeClr val="bg1"/>
                </a:solidFill>
              </a:rPr>
              <a:t>որ</a:t>
            </a:r>
            <a:r>
              <a:rPr lang="en-US" dirty="0">
                <a:solidFill>
                  <a:schemeClr val="bg1"/>
                </a:solidFill>
              </a:rPr>
              <a:t> </a:t>
            </a:r>
            <a:r>
              <a:rPr lang="en-US" dirty="0" err="1">
                <a:solidFill>
                  <a:schemeClr val="bg1"/>
                </a:solidFill>
              </a:rPr>
              <a:t>զգացմունք</a:t>
            </a:r>
            <a:endParaRPr lang="en-US" dirty="0">
              <a:solidFill>
                <a:schemeClr val="bg1"/>
              </a:solidFill>
            </a:endParaRPr>
          </a:p>
        </p:txBody>
      </p:sp>
      <p:cxnSp>
        <p:nvCxnSpPr>
          <p:cNvPr id="13" name="Straight Arrow Connector 12"/>
          <p:cNvCxnSpPr/>
          <p:nvPr/>
        </p:nvCxnSpPr>
        <p:spPr>
          <a:xfrm>
            <a:off x="-3852936" y="-139553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948264" y="1484784"/>
            <a:ext cx="1944216" cy="79208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y-AM" dirty="0">
                <a:solidFill>
                  <a:schemeClr val="bg1"/>
                </a:solidFill>
              </a:rPr>
              <a:t>Պ</a:t>
            </a:r>
            <a:r>
              <a:rPr lang="en-US" dirty="0" err="1">
                <a:solidFill>
                  <a:schemeClr val="bg1"/>
                </a:solidFill>
              </a:rPr>
              <a:t>այթյուն</a:t>
            </a:r>
            <a:endParaRPr lang="en-US" dirty="0">
              <a:solidFill>
                <a:schemeClr val="bg1"/>
              </a:solidFill>
            </a:endParaRPr>
          </a:p>
          <a:p>
            <a:pPr algn="ctr"/>
            <a:endParaRPr lang="en-US" dirty="0">
              <a:solidFill>
                <a:schemeClr val="bg1"/>
              </a:solidFill>
            </a:endParaRPr>
          </a:p>
        </p:txBody>
      </p:sp>
      <p:sp>
        <p:nvSpPr>
          <p:cNvPr id="15" name="Right Arrow 14"/>
          <p:cNvSpPr/>
          <p:nvPr/>
        </p:nvSpPr>
        <p:spPr>
          <a:xfrm rot="2669062">
            <a:off x="2139633" y="1960951"/>
            <a:ext cx="180020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y-AM" dirty="0"/>
              <a:t>Ա</a:t>
            </a:r>
            <a:r>
              <a:rPr lang="en-US" dirty="0" err="1"/>
              <a:t>րտաբերել</a:t>
            </a:r>
            <a:r>
              <a:rPr lang="en-US" dirty="0"/>
              <a:t> </a:t>
            </a:r>
          </a:p>
        </p:txBody>
      </p:sp>
      <p:sp>
        <p:nvSpPr>
          <p:cNvPr id="16" name="Cloud Callout 15"/>
          <p:cNvSpPr/>
          <p:nvPr/>
        </p:nvSpPr>
        <p:spPr>
          <a:xfrm rot="440754">
            <a:off x="3500836" y="2588558"/>
            <a:ext cx="1584176" cy="1368152"/>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hy-AM" dirty="0"/>
              <a:t>Ի</a:t>
            </a:r>
            <a:r>
              <a:rPr lang="en-US" dirty="0" err="1"/>
              <a:t>նչպես</a:t>
            </a:r>
            <a:r>
              <a:rPr lang="en-US" dirty="0"/>
              <a:t> </a:t>
            </a:r>
          </a:p>
        </p:txBody>
      </p:sp>
      <p:sp>
        <p:nvSpPr>
          <p:cNvPr id="17" name="Right Arrow 16"/>
          <p:cNvSpPr/>
          <p:nvPr/>
        </p:nvSpPr>
        <p:spPr>
          <a:xfrm>
            <a:off x="5076056" y="2924944"/>
            <a:ext cx="194421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hy-AM" dirty="0"/>
              <a:t>Ա</a:t>
            </a:r>
            <a:r>
              <a:rPr lang="en-US" dirty="0" err="1"/>
              <a:t>գրեսիվորեն</a:t>
            </a:r>
            <a:endParaRPr lang="en-US" dirty="0"/>
          </a:p>
          <a:p>
            <a:pPr algn="ctr"/>
            <a:endParaRPr lang="en-US" dirty="0"/>
          </a:p>
        </p:txBody>
      </p:sp>
      <p:sp>
        <p:nvSpPr>
          <p:cNvPr id="18" name="Right Arrow 17"/>
          <p:cNvSpPr/>
          <p:nvPr/>
        </p:nvSpPr>
        <p:spPr>
          <a:xfrm rot="2063109">
            <a:off x="4720312" y="3847164"/>
            <a:ext cx="2063510" cy="833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hy-AM" dirty="0"/>
              <a:t>Խ</a:t>
            </a:r>
            <a:r>
              <a:rPr lang="en-US" dirty="0" err="1"/>
              <a:t>աղաղություն</a:t>
            </a:r>
            <a:endParaRPr lang="en-US" dirty="0"/>
          </a:p>
          <a:p>
            <a:pPr algn="ctr"/>
            <a:endParaRPr lang="en-US" dirty="0"/>
          </a:p>
        </p:txBody>
      </p:sp>
      <p:sp>
        <p:nvSpPr>
          <p:cNvPr id="19" name="Rectangle 18"/>
          <p:cNvSpPr/>
          <p:nvPr/>
        </p:nvSpPr>
        <p:spPr>
          <a:xfrm>
            <a:off x="6947248" y="2852936"/>
            <a:ext cx="2196752" cy="122413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hy-AM" dirty="0">
                <a:solidFill>
                  <a:schemeClr val="bg1"/>
                </a:solidFill>
              </a:rPr>
              <a:t>Փ</a:t>
            </a:r>
            <a:r>
              <a:rPr lang="en-US" dirty="0" err="1">
                <a:solidFill>
                  <a:schemeClr val="bg1"/>
                </a:solidFill>
              </a:rPr>
              <a:t>ոխհարաբերությունների</a:t>
            </a:r>
            <a:r>
              <a:rPr lang="en-US" dirty="0">
                <a:solidFill>
                  <a:schemeClr val="bg1"/>
                </a:solidFill>
              </a:rPr>
              <a:t>, </a:t>
            </a:r>
            <a:r>
              <a:rPr lang="en-US" dirty="0" err="1">
                <a:solidFill>
                  <a:schemeClr val="bg1"/>
                </a:solidFill>
              </a:rPr>
              <a:t>առողջության</a:t>
            </a:r>
            <a:r>
              <a:rPr lang="en-US" dirty="0">
                <a:solidFill>
                  <a:schemeClr val="bg1"/>
                </a:solidFill>
              </a:rPr>
              <a:t>, </a:t>
            </a:r>
            <a:r>
              <a:rPr lang="en-US" dirty="0" err="1">
                <a:solidFill>
                  <a:schemeClr val="bg1"/>
                </a:solidFill>
              </a:rPr>
              <a:t>իրերի</a:t>
            </a:r>
            <a:r>
              <a:rPr lang="en-US" dirty="0">
                <a:solidFill>
                  <a:schemeClr val="bg1"/>
                </a:solidFill>
              </a:rPr>
              <a:t>  </a:t>
            </a:r>
            <a:r>
              <a:rPr lang="en-US" dirty="0" err="1">
                <a:solidFill>
                  <a:schemeClr val="bg1"/>
                </a:solidFill>
              </a:rPr>
              <a:t>ավերում</a:t>
            </a:r>
            <a:endParaRPr lang="en-US" dirty="0">
              <a:solidFill>
                <a:schemeClr val="bg1"/>
              </a:solidFill>
            </a:endParaRPr>
          </a:p>
        </p:txBody>
      </p:sp>
      <p:sp>
        <p:nvSpPr>
          <p:cNvPr id="20" name="Rectangle 19"/>
          <p:cNvSpPr/>
          <p:nvPr/>
        </p:nvSpPr>
        <p:spPr>
          <a:xfrm>
            <a:off x="6551712" y="4725144"/>
            <a:ext cx="2412776" cy="187220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buFont typeface="Arial" pitchFamily="34" charset="0"/>
              <a:buChar char="•"/>
            </a:pPr>
            <a:r>
              <a:rPr lang="hy-AM" dirty="0">
                <a:solidFill>
                  <a:schemeClr val="bg1"/>
                </a:solidFill>
              </a:rPr>
              <a:t>Փ</a:t>
            </a:r>
            <a:r>
              <a:rPr lang="en-US" dirty="0" err="1">
                <a:solidFill>
                  <a:schemeClr val="bg1"/>
                </a:solidFill>
              </a:rPr>
              <a:t>ոխհասկացվածություն</a:t>
            </a:r>
            <a:r>
              <a:rPr lang="en-US" dirty="0">
                <a:solidFill>
                  <a:schemeClr val="bg1"/>
                </a:solidFill>
              </a:rPr>
              <a:t>,</a:t>
            </a:r>
          </a:p>
          <a:p>
            <a:pPr>
              <a:buFont typeface="Arial" pitchFamily="34" charset="0"/>
              <a:buChar char="•"/>
            </a:pPr>
            <a:r>
              <a:rPr lang="hy-AM" dirty="0">
                <a:solidFill>
                  <a:schemeClr val="bg1"/>
                </a:solidFill>
              </a:rPr>
              <a:t>Ն</a:t>
            </a:r>
            <a:r>
              <a:rPr lang="en-US" dirty="0" err="1">
                <a:solidFill>
                  <a:schemeClr val="bg1"/>
                </a:solidFill>
              </a:rPr>
              <a:t>պատակների</a:t>
            </a:r>
            <a:r>
              <a:rPr lang="en-US" dirty="0">
                <a:solidFill>
                  <a:schemeClr val="bg1"/>
                </a:solidFill>
              </a:rPr>
              <a:t> </a:t>
            </a:r>
            <a:r>
              <a:rPr lang="en-US" dirty="0" err="1">
                <a:solidFill>
                  <a:schemeClr val="bg1"/>
                </a:solidFill>
              </a:rPr>
              <a:t>իրականացում</a:t>
            </a:r>
            <a:r>
              <a:rPr lang="en-US" dirty="0">
                <a:solidFill>
                  <a:schemeClr val="bg1"/>
                </a:solidFill>
              </a:rPr>
              <a:t>,</a:t>
            </a:r>
          </a:p>
          <a:p>
            <a:pPr>
              <a:buFont typeface="Arial" pitchFamily="34" charset="0"/>
              <a:buChar char="•"/>
            </a:pPr>
            <a:r>
              <a:rPr lang="hy-AM" dirty="0">
                <a:solidFill>
                  <a:schemeClr val="bg1"/>
                </a:solidFill>
              </a:rPr>
              <a:t>Ն</a:t>
            </a:r>
            <a:r>
              <a:rPr lang="en-US" dirty="0" err="1">
                <a:solidFill>
                  <a:schemeClr val="bg1"/>
                </a:solidFill>
              </a:rPr>
              <a:t>երողամտություն</a:t>
            </a:r>
            <a:r>
              <a:rPr lang="en-US" dirty="0">
                <a:solidFill>
                  <a:schemeClr val="bg1"/>
                </a:solidFill>
              </a:rPr>
              <a:t>, </a:t>
            </a:r>
            <a:r>
              <a:rPr lang="en-US" dirty="0" err="1">
                <a:solidFill>
                  <a:schemeClr val="bg1"/>
                </a:solidFill>
              </a:rPr>
              <a:t>հանգստությունա</a:t>
            </a:r>
            <a:endParaRPr lang="en-US"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891" y="703118"/>
            <a:ext cx="7467600" cy="901700"/>
          </a:xfrm>
        </p:spPr>
        <p:txBody>
          <a:bodyPr/>
          <a:lstStyle/>
          <a:p>
            <a:pPr marL="0" indent="0" algn="ctr" fontAlgn="auto">
              <a:spcAft>
                <a:spcPts val="0"/>
              </a:spcAft>
              <a:buClr>
                <a:schemeClr val="accent6">
                  <a:lumMod val="75000"/>
                </a:schemeClr>
              </a:buClr>
              <a:buFont typeface="Georgia" pitchFamily="18" charset="0"/>
              <a:buNone/>
              <a:defRPr/>
            </a:pPr>
            <a:r>
              <a:rPr lang="en-US" sz="4400" dirty="0" err="1">
                <a:solidFill>
                  <a:schemeClr val="tx1"/>
                </a:solidFill>
              </a:rPr>
              <a:t>ՇՆՈՐՀԱԿԱԼՈւԹՅՈւՆ</a:t>
            </a:r>
            <a:r>
              <a:rPr lang="en-US" sz="4400" dirty="0">
                <a:solidFill>
                  <a:schemeClr val="tx1"/>
                </a:solidFill>
              </a:rPr>
              <a:t>  </a:t>
            </a:r>
          </a:p>
        </p:txBody>
      </p:sp>
      <p:pic>
        <p:nvPicPr>
          <p:cNvPr id="18436" name="Picture 4" descr="C:\Users\Manane\Desktop\take-a-bow-thumb30835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600200"/>
            <a:ext cx="33655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066800" y="4965700"/>
            <a:ext cx="7239000" cy="762000"/>
          </a:xfrm>
          <a:prstGeom prst="rect">
            <a:avLst/>
          </a:prstGeom>
          <a:effectLst/>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fontAlgn="auto">
              <a:spcAft>
                <a:spcPts val="0"/>
              </a:spcAft>
              <a:buFont typeface="Georgia" pitchFamily="18" charset="0"/>
              <a:buNone/>
              <a:defRPr/>
            </a:pPr>
            <a:r>
              <a:rPr lang="en-US" sz="4400" dirty="0">
                <a:solidFill>
                  <a:schemeClr val="accent2"/>
                </a:solidFill>
              </a:rPr>
              <a:t>ՀԱՐՑԵ</a:t>
            </a:r>
            <a:r>
              <a:rPr lang="fr-FR" altLang="en-US" sz="4400" dirty="0">
                <a:solidFill>
                  <a:schemeClr val="accent2"/>
                </a:solidFill>
                <a:effectLst>
                  <a:outerShdw blurRad="38100" dist="38100" dir="2700000" algn="tl">
                    <a:srgbClr val="C0C0C0"/>
                  </a:outerShdw>
                </a:effectLst>
                <a:latin typeface="Arial Unicode" pitchFamily="34" charset="0"/>
                <a:cs typeface="Tahoma" pitchFamily="34" charset="0"/>
              </a:rPr>
              <a:t>՞</a:t>
            </a:r>
            <a:r>
              <a:rPr lang="en-US" sz="4400" dirty="0">
                <a:solidFill>
                  <a:schemeClr val="accent2"/>
                </a:solidFill>
              </a:rPr>
              <a:t>Ր  </a:t>
            </a:r>
          </a:p>
        </p:txBody>
      </p:sp>
    </p:spTree>
    <p:extLst>
      <p:ext uri="{BB962C8B-B14F-4D97-AF65-F5344CB8AC3E}">
        <p14:creationId xmlns:p14="http://schemas.microsoft.com/office/powerpoint/2010/main" val="478656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357" y="3367278"/>
            <a:ext cx="2971800" cy="263347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50" y="984659"/>
            <a:ext cx="3522070" cy="2785293"/>
          </a:xfrm>
          <a:prstGeom prst="rect">
            <a:avLst/>
          </a:prstGeom>
        </p:spPr>
      </p:pic>
      <p:sp>
        <p:nvSpPr>
          <p:cNvPr id="2" name="Title 1"/>
          <p:cNvSpPr>
            <a:spLocks noGrp="1"/>
          </p:cNvSpPr>
          <p:nvPr>
            <p:ph type="title"/>
          </p:nvPr>
        </p:nvSpPr>
        <p:spPr>
          <a:xfrm>
            <a:off x="3695132" y="1031259"/>
            <a:ext cx="5117057" cy="2692093"/>
          </a:xfrm>
        </p:spPr>
        <p:txBody>
          <a:bodyPr/>
          <a:lstStyle/>
          <a:p>
            <a:r>
              <a:rPr lang="en-US" dirty="0" err="1"/>
              <a:t>Իսկ</a:t>
            </a:r>
            <a:r>
              <a:rPr lang="en-US" dirty="0"/>
              <a:t> </a:t>
            </a:r>
            <a:r>
              <a:rPr lang="en-US" dirty="0" err="1"/>
              <a:t>ինչու</a:t>
            </a:r>
            <a:r>
              <a:rPr lang="en-US" dirty="0"/>
              <a:t>՞ </a:t>
            </a:r>
            <a:r>
              <a:rPr lang="en-US" dirty="0" err="1"/>
              <a:t>ունենալ</a:t>
            </a:r>
            <a:r>
              <a:rPr lang="en-US" dirty="0"/>
              <a:t> </a:t>
            </a:r>
            <a:r>
              <a:rPr lang="en-US" dirty="0" err="1"/>
              <a:t>առհասարակ</a:t>
            </a:r>
            <a:r>
              <a:rPr lang="en-US" dirty="0"/>
              <a:t> </a:t>
            </a:r>
            <a:r>
              <a:rPr lang="en-US" dirty="0" err="1"/>
              <a:t>պաշտպանության</a:t>
            </a:r>
            <a:r>
              <a:rPr lang="en-US" dirty="0"/>
              <a:t> </a:t>
            </a:r>
            <a:r>
              <a:rPr lang="en-US" dirty="0" err="1"/>
              <a:t>համակարգ</a:t>
            </a:r>
            <a:r>
              <a:rPr lang="en-US" dirty="0"/>
              <a:t>…</a:t>
            </a:r>
            <a:endParaRPr lang="ru-RU" dirty="0"/>
          </a:p>
        </p:txBody>
      </p:sp>
      <p:sp>
        <p:nvSpPr>
          <p:cNvPr id="5" name="Title 1"/>
          <p:cNvSpPr txBox="1">
            <a:spLocks/>
          </p:cNvSpPr>
          <p:nvPr/>
        </p:nvSpPr>
        <p:spPr>
          <a:xfrm rot="10800000" flipV="1">
            <a:off x="486339" y="4059500"/>
            <a:ext cx="4498595" cy="158477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err="1"/>
              <a:t>Իսկ</a:t>
            </a:r>
            <a:r>
              <a:rPr lang="en-US" sz="3300" dirty="0"/>
              <a:t> </a:t>
            </a:r>
            <a:r>
              <a:rPr lang="en-US" sz="3300" dirty="0" err="1"/>
              <a:t>ինչու</a:t>
            </a:r>
            <a:r>
              <a:rPr lang="en-US" sz="3300" dirty="0"/>
              <a:t>՞ </a:t>
            </a:r>
            <a:r>
              <a:rPr lang="en-US" sz="3300" dirty="0" err="1"/>
              <a:t>ունենալ</a:t>
            </a:r>
            <a:r>
              <a:rPr lang="en-US" sz="3300" dirty="0"/>
              <a:t> </a:t>
            </a:r>
            <a:r>
              <a:rPr lang="en-US" sz="3300" dirty="0" err="1"/>
              <a:t>այսքան</a:t>
            </a:r>
            <a:r>
              <a:rPr lang="en-US" sz="3300" dirty="0"/>
              <a:t> </a:t>
            </a:r>
            <a:r>
              <a:rPr lang="en-US" sz="3300" dirty="0" err="1"/>
              <a:t>մասնագետ</a:t>
            </a:r>
            <a:r>
              <a:rPr lang="en-US" sz="3300" dirty="0"/>
              <a:t> </a:t>
            </a:r>
            <a:r>
              <a:rPr lang="en-US" sz="3300" dirty="0" err="1"/>
              <a:t>ու</a:t>
            </a:r>
            <a:r>
              <a:rPr lang="en-US" sz="3300" dirty="0"/>
              <a:t> </a:t>
            </a:r>
            <a:r>
              <a:rPr lang="en-US" sz="3300" dirty="0" err="1"/>
              <a:t>ծախս</a:t>
            </a:r>
            <a:r>
              <a:rPr lang="en-US" sz="3300" dirty="0"/>
              <a:t>….</a:t>
            </a:r>
            <a:endParaRPr lang="ru-RU" sz="3300" dirty="0"/>
          </a:p>
        </p:txBody>
      </p:sp>
    </p:spTree>
    <p:extLst>
      <p:ext uri="{BB962C8B-B14F-4D97-AF65-F5344CB8AC3E}">
        <p14:creationId xmlns:p14="http://schemas.microsoft.com/office/powerpoint/2010/main" val="710973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j0300840"/>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rot="224887">
            <a:off x="954327" y="1210822"/>
            <a:ext cx="6401991" cy="4196954"/>
          </a:xfrm>
        </p:spPr>
      </p:pic>
      <p:pic>
        <p:nvPicPr>
          <p:cNvPr id="26627" name="Picture 9" descr="j0286034"/>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7563419" y="4551529"/>
            <a:ext cx="1314450" cy="1200150"/>
          </a:xfrm>
        </p:spPr>
      </p:pic>
      <p:sp>
        <p:nvSpPr>
          <p:cNvPr id="26628" name="Text Box 11"/>
          <p:cNvSpPr txBox="1">
            <a:spLocks noChangeArrowheads="1"/>
          </p:cNvSpPr>
          <p:nvPr/>
        </p:nvSpPr>
        <p:spPr bwMode="auto">
          <a:xfrm>
            <a:off x="1807475" y="2889913"/>
            <a:ext cx="18859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spcBef>
                <a:spcPct val="50000"/>
              </a:spcBef>
            </a:pPr>
            <a:r>
              <a:rPr lang="en-US" b="1" dirty="0">
                <a:latin typeface="Arial LatArm" panose="020B0604020202020204" pitchFamily="34" charset="0"/>
              </a:rPr>
              <a:t>êáóÇ³É³Ï³Ý </a:t>
            </a:r>
            <a:r>
              <a:rPr lang="en-US" sz="1500" b="1" dirty="0">
                <a:latin typeface="Arial LatArm" panose="020B0604020202020204" pitchFamily="34" charset="0"/>
              </a:rPr>
              <a:t>å³ßïå³ÝáõÃÛáõÝ</a:t>
            </a:r>
            <a:endParaRPr lang="ru-RU" sz="1500" b="1" dirty="0">
              <a:latin typeface="Arial Armenian" panose="020B0604020202020204" pitchFamily="34" charset="0"/>
            </a:endParaRPr>
          </a:p>
        </p:txBody>
      </p:sp>
      <p:sp>
        <p:nvSpPr>
          <p:cNvPr id="26629" name="Text Box 12"/>
          <p:cNvSpPr txBox="1">
            <a:spLocks noChangeArrowheads="1"/>
          </p:cNvSpPr>
          <p:nvPr/>
        </p:nvSpPr>
        <p:spPr bwMode="auto">
          <a:xfrm>
            <a:off x="5143500" y="2686051"/>
            <a:ext cx="2343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spcBef>
                <a:spcPct val="50000"/>
              </a:spcBef>
            </a:pPr>
            <a:r>
              <a:rPr lang="en-US" b="1" dirty="0">
                <a:latin typeface="Arial LatArm" panose="020B0604020202020204" pitchFamily="34" charset="0"/>
              </a:rPr>
              <a:t>Ð³ë³ñ³ÏáõÃÛ³Ý </a:t>
            </a:r>
            <a:r>
              <a:rPr lang="en-US" b="1" dirty="0" err="1">
                <a:latin typeface="Arial LatArm" panose="020B0604020202020204" pitchFamily="34" charset="0"/>
              </a:rPr>
              <a:t>Ù»ç</a:t>
            </a:r>
            <a:r>
              <a:rPr lang="en-US" b="1" dirty="0">
                <a:latin typeface="Arial LatArm" panose="020B0604020202020204" pitchFamily="34" charset="0"/>
              </a:rPr>
              <a:t> É³ñí³ÍáõÃÛáõÝ</a:t>
            </a:r>
            <a:endParaRPr lang="ru-RU" b="1" dirty="0">
              <a:latin typeface="Arial Armenian" panose="020B0604020202020204" pitchFamily="34" charset="0"/>
            </a:endParaRPr>
          </a:p>
        </p:txBody>
      </p:sp>
    </p:spTree>
    <p:extLst>
      <p:ext uri="{BB962C8B-B14F-4D97-AF65-F5344CB8AC3E}">
        <p14:creationId xmlns:p14="http://schemas.microsoft.com/office/powerpoint/2010/main" val="1999624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626" y="4194763"/>
            <a:ext cx="1912473" cy="1340522"/>
          </a:xfrm>
          <a:prstGeom prst="rect">
            <a:avLst/>
          </a:prstGeom>
        </p:spPr>
      </p:pic>
      <p:pic>
        <p:nvPicPr>
          <p:cNvPr id="19"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723247" y="2820134"/>
            <a:ext cx="1439765" cy="1587778"/>
          </a:xfrm>
        </p:spPr>
      </p:pic>
      <p:sp>
        <p:nvSpPr>
          <p:cNvPr id="2" name="Title 1"/>
          <p:cNvSpPr>
            <a:spLocks noGrp="1"/>
          </p:cNvSpPr>
          <p:nvPr>
            <p:ph type="title"/>
          </p:nvPr>
        </p:nvSpPr>
        <p:spPr>
          <a:xfrm>
            <a:off x="-1" y="1063228"/>
            <a:ext cx="8853985" cy="594122"/>
          </a:xfrm>
        </p:spPr>
        <p:txBody>
          <a:bodyPr>
            <a:normAutofit/>
          </a:bodyPr>
          <a:lstStyle/>
          <a:p>
            <a:pPr algn="ctr"/>
            <a:r>
              <a:rPr lang="en-US" b="1" dirty="0" err="1"/>
              <a:t>Առողջ</a:t>
            </a:r>
            <a:r>
              <a:rPr lang="en-US" b="1" dirty="0"/>
              <a:t> </a:t>
            </a:r>
            <a:r>
              <a:rPr lang="en-US" b="1" dirty="0" err="1"/>
              <a:t>հասարակություն</a:t>
            </a:r>
            <a:endParaRPr lang="en-US" b="1" dirty="0"/>
          </a:p>
        </p:txBody>
      </p:sp>
      <p:grpSp>
        <p:nvGrpSpPr>
          <p:cNvPr id="4" name="Group 3"/>
          <p:cNvGrpSpPr/>
          <p:nvPr/>
        </p:nvGrpSpPr>
        <p:grpSpPr>
          <a:xfrm>
            <a:off x="1309363" y="1657350"/>
            <a:ext cx="7113895" cy="4100279"/>
            <a:chOff x="-596283" y="1340434"/>
            <a:chExt cx="9283083" cy="4997726"/>
          </a:xfrm>
        </p:grpSpPr>
        <p:sp>
          <p:nvSpPr>
            <p:cNvPr id="5" name="Rectangle 4"/>
            <p:cNvSpPr/>
            <p:nvPr/>
          </p:nvSpPr>
          <p:spPr>
            <a:xfrm>
              <a:off x="457200" y="1600200"/>
              <a:ext cx="8229600" cy="4525963"/>
            </a:xfrm>
            <a:prstGeom prst="rect">
              <a:avLst/>
            </a:prstGeom>
            <a:noFill/>
          </p:spPr>
        </p:sp>
        <p:sp>
          <p:nvSpPr>
            <p:cNvPr id="6" name="Freeform 5"/>
            <p:cNvSpPr/>
            <p:nvPr/>
          </p:nvSpPr>
          <p:spPr>
            <a:xfrm>
              <a:off x="2469901" y="1340434"/>
              <a:ext cx="3253954" cy="1456542"/>
            </a:xfrm>
            <a:custGeom>
              <a:avLst/>
              <a:gdLst>
                <a:gd name="connsiteX0" fmla="*/ 0 w 2743199"/>
                <a:gd name="connsiteY0" fmla="*/ 1508654 h 1508654"/>
                <a:gd name="connsiteX1" fmla="*/ 1371593 w 2743199"/>
                <a:gd name="connsiteY1" fmla="*/ 0 h 1508654"/>
                <a:gd name="connsiteX2" fmla="*/ 1371606 w 2743199"/>
                <a:gd name="connsiteY2" fmla="*/ 0 h 1508654"/>
                <a:gd name="connsiteX3" fmla="*/ 2743199 w 2743199"/>
                <a:gd name="connsiteY3" fmla="*/ 1508654 h 1508654"/>
                <a:gd name="connsiteX4" fmla="*/ 0 w 2743199"/>
                <a:gd name="connsiteY4" fmla="*/ 1508654 h 1508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9" h="1508654">
                  <a:moveTo>
                    <a:pt x="0" y="1508654"/>
                  </a:moveTo>
                  <a:lnTo>
                    <a:pt x="1371593" y="0"/>
                  </a:lnTo>
                  <a:lnTo>
                    <a:pt x="1371606" y="0"/>
                  </a:lnTo>
                  <a:lnTo>
                    <a:pt x="2743199" y="1508654"/>
                  </a:lnTo>
                  <a:lnTo>
                    <a:pt x="0" y="1508654"/>
                  </a:lnTo>
                  <a:close/>
                </a:path>
              </a:pathLst>
            </a:custGeom>
            <a:solidFill>
              <a:schemeClr val="accent6">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endParaRPr lang="hy-AM" sz="1200" dirty="0">
                <a:solidFill>
                  <a:schemeClr val="tx1"/>
                </a:solidFill>
              </a:endParaRPr>
            </a:p>
            <a:p>
              <a:pPr algn="ctr" defTabSz="533400">
                <a:lnSpc>
                  <a:spcPct val="90000"/>
                </a:lnSpc>
                <a:spcBef>
                  <a:spcPct val="0"/>
                </a:spcBef>
                <a:spcAft>
                  <a:spcPct val="35000"/>
                </a:spcAft>
              </a:pPr>
              <a:endParaRPr lang="hy-AM" sz="1200" dirty="0">
                <a:solidFill>
                  <a:schemeClr val="tx1"/>
                </a:solidFill>
              </a:endParaRPr>
            </a:p>
            <a:p>
              <a:pPr algn="ctr" defTabSz="533400">
                <a:lnSpc>
                  <a:spcPct val="90000"/>
                </a:lnSpc>
                <a:spcBef>
                  <a:spcPct val="0"/>
                </a:spcBef>
                <a:spcAft>
                  <a:spcPct val="35000"/>
                </a:spcAft>
              </a:pPr>
              <a:r>
                <a:rPr lang="en-US" sz="1350" b="1" dirty="0" err="1">
                  <a:solidFill>
                    <a:srgbClr val="FF0000"/>
                  </a:solidFill>
                </a:rPr>
                <a:t>Բարձր</a:t>
              </a:r>
              <a:r>
                <a:rPr lang="en-US" sz="1350" b="1" dirty="0">
                  <a:solidFill>
                    <a:srgbClr val="FF0000"/>
                  </a:solidFill>
                </a:rPr>
                <a:t> </a:t>
              </a:r>
              <a:r>
                <a:rPr lang="en-US" sz="1350" b="1" dirty="0" err="1">
                  <a:solidFill>
                    <a:srgbClr val="FF0000"/>
                  </a:solidFill>
                </a:rPr>
                <a:t>խավ</a:t>
              </a:r>
              <a:r>
                <a:rPr lang="en-US" sz="1200" b="1" dirty="0">
                  <a:solidFill>
                    <a:schemeClr val="tx1"/>
                  </a:solidFill>
                </a:rPr>
                <a:t>, </a:t>
              </a:r>
            </a:p>
            <a:p>
              <a:pPr algn="ctr" defTabSz="533400">
                <a:lnSpc>
                  <a:spcPct val="90000"/>
                </a:lnSpc>
                <a:spcBef>
                  <a:spcPct val="0"/>
                </a:spcBef>
                <a:spcAft>
                  <a:spcPct val="35000"/>
                </a:spcAft>
              </a:pPr>
              <a:r>
                <a:rPr lang="en-US" sz="1200" b="1" dirty="0" err="1">
                  <a:solidFill>
                    <a:schemeClr val="tx1"/>
                  </a:solidFill>
                </a:rPr>
                <a:t>բարձր</a:t>
              </a:r>
              <a:r>
                <a:rPr lang="en-US" sz="1200" b="1" dirty="0">
                  <a:solidFill>
                    <a:schemeClr val="tx1"/>
                  </a:solidFill>
                </a:rPr>
                <a:t> </a:t>
              </a:r>
              <a:r>
                <a:rPr lang="en-US" sz="1200" b="1" dirty="0" err="1">
                  <a:solidFill>
                    <a:schemeClr val="tx1"/>
                  </a:solidFill>
                </a:rPr>
                <a:t>սպասումներ</a:t>
              </a:r>
              <a:r>
                <a:rPr lang="en-US" sz="1200" b="1" dirty="0">
                  <a:solidFill>
                    <a:schemeClr val="tx1"/>
                  </a:solidFill>
                </a:rPr>
                <a:t> </a:t>
              </a:r>
              <a:r>
                <a:rPr lang="en-US" sz="1200" b="1" dirty="0" err="1">
                  <a:solidFill>
                    <a:schemeClr val="tx1"/>
                  </a:solidFill>
                </a:rPr>
                <a:t>ու</a:t>
              </a:r>
              <a:r>
                <a:rPr lang="en-US" sz="1200" b="1" dirty="0">
                  <a:solidFill>
                    <a:schemeClr val="tx1"/>
                  </a:solidFill>
                </a:rPr>
                <a:t> </a:t>
              </a:r>
              <a:r>
                <a:rPr lang="en-US" sz="1200" b="1" dirty="0" err="1">
                  <a:solidFill>
                    <a:schemeClr val="tx1"/>
                  </a:solidFill>
                </a:rPr>
                <a:t>հնարավորություններ</a:t>
              </a:r>
              <a:endParaRPr lang="en-US" sz="1200" b="1" dirty="0">
                <a:solidFill>
                  <a:schemeClr val="tx1"/>
                </a:solidFill>
              </a:endParaRPr>
            </a:p>
          </p:txBody>
        </p:sp>
        <p:sp>
          <p:nvSpPr>
            <p:cNvPr id="7" name="Freeform 6"/>
            <p:cNvSpPr/>
            <p:nvPr/>
          </p:nvSpPr>
          <p:spPr>
            <a:xfrm>
              <a:off x="1019909" y="3059004"/>
              <a:ext cx="6153940" cy="1770457"/>
            </a:xfrm>
            <a:custGeom>
              <a:avLst/>
              <a:gdLst>
                <a:gd name="connsiteX0" fmla="*/ 0 w 5486399"/>
                <a:gd name="connsiteY0" fmla="*/ 1508654 h 1508654"/>
                <a:gd name="connsiteX1" fmla="*/ 1371593 w 5486399"/>
                <a:gd name="connsiteY1" fmla="*/ 0 h 1508654"/>
                <a:gd name="connsiteX2" fmla="*/ 4114806 w 5486399"/>
                <a:gd name="connsiteY2" fmla="*/ 0 h 1508654"/>
                <a:gd name="connsiteX3" fmla="*/ 5486399 w 5486399"/>
                <a:gd name="connsiteY3" fmla="*/ 1508654 h 1508654"/>
                <a:gd name="connsiteX4" fmla="*/ 0 w 5486399"/>
                <a:gd name="connsiteY4" fmla="*/ 1508654 h 1508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399" h="1508654">
                  <a:moveTo>
                    <a:pt x="0" y="1508654"/>
                  </a:moveTo>
                  <a:lnTo>
                    <a:pt x="1371593" y="0"/>
                  </a:lnTo>
                  <a:lnTo>
                    <a:pt x="4114806" y="0"/>
                  </a:lnTo>
                  <a:lnTo>
                    <a:pt x="5486399" y="1508654"/>
                  </a:lnTo>
                  <a:lnTo>
                    <a:pt x="0" y="1508654"/>
                  </a:lnTo>
                  <a:close/>
                </a:path>
              </a:pathLst>
            </a:custGeom>
            <a:solidFill>
              <a:schemeClr val="accent1">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739140" tIns="19050" rIns="739139" bIns="19050" numCol="1" spcCol="1270" anchor="ctr" anchorCtr="0">
              <a:noAutofit/>
            </a:bodyPr>
            <a:lstStyle/>
            <a:p>
              <a:pPr algn="ctr" defTabSz="666750">
                <a:lnSpc>
                  <a:spcPct val="90000"/>
                </a:lnSpc>
                <a:spcBef>
                  <a:spcPct val="0"/>
                </a:spcBef>
                <a:spcAft>
                  <a:spcPct val="35000"/>
                </a:spcAft>
              </a:pPr>
              <a:r>
                <a:rPr lang="en-US" sz="2100" b="1" dirty="0" err="1">
                  <a:solidFill>
                    <a:srgbClr val="FF0000"/>
                  </a:solidFill>
                </a:rPr>
                <a:t>Միջին</a:t>
              </a:r>
              <a:r>
                <a:rPr lang="en-US" sz="2100" b="1" dirty="0">
                  <a:solidFill>
                    <a:srgbClr val="FF0000"/>
                  </a:solidFill>
                </a:rPr>
                <a:t> </a:t>
              </a:r>
              <a:r>
                <a:rPr lang="en-US" sz="2100" b="1" dirty="0" err="1">
                  <a:solidFill>
                    <a:srgbClr val="FF0000"/>
                  </a:solidFill>
                </a:rPr>
                <a:t>խավ</a:t>
              </a:r>
              <a:endParaRPr lang="en-US" sz="2100" b="1" dirty="0">
                <a:solidFill>
                  <a:srgbClr val="FF0000"/>
                </a:solidFill>
              </a:endParaRPr>
            </a:p>
            <a:p>
              <a:pPr algn="ctr" defTabSz="666750">
                <a:lnSpc>
                  <a:spcPct val="90000"/>
                </a:lnSpc>
                <a:spcBef>
                  <a:spcPct val="0"/>
                </a:spcBef>
                <a:spcAft>
                  <a:spcPct val="35000"/>
                </a:spcAft>
              </a:pPr>
              <a:r>
                <a:rPr lang="en-US" b="1" dirty="0" err="1">
                  <a:solidFill>
                    <a:schemeClr val="tx1"/>
                  </a:solidFill>
                </a:rPr>
                <a:t>Իրատեսական</a:t>
              </a:r>
              <a:r>
                <a:rPr lang="en-US" b="1" dirty="0">
                  <a:solidFill>
                    <a:schemeClr val="tx1"/>
                  </a:solidFill>
                </a:rPr>
                <a:t> </a:t>
              </a:r>
              <a:r>
                <a:rPr lang="en-US" b="1" dirty="0" err="1">
                  <a:solidFill>
                    <a:schemeClr val="tx1"/>
                  </a:solidFill>
                </a:rPr>
                <a:t>սպասումներ</a:t>
              </a:r>
              <a:r>
                <a:rPr lang="en-US" b="1" dirty="0">
                  <a:solidFill>
                    <a:schemeClr val="tx1"/>
                  </a:solidFill>
                </a:rPr>
                <a:t> և </a:t>
              </a:r>
              <a:r>
                <a:rPr lang="en-US" b="1" dirty="0" err="1">
                  <a:solidFill>
                    <a:schemeClr val="tx1"/>
                  </a:solidFill>
                </a:rPr>
                <a:t>հնարավորություններ</a:t>
              </a:r>
              <a:endParaRPr lang="en-US" dirty="0">
                <a:solidFill>
                  <a:schemeClr val="tx1"/>
                </a:solidFill>
              </a:endParaRPr>
            </a:p>
          </p:txBody>
        </p:sp>
        <p:sp>
          <p:nvSpPr>
            <p:cNvPr id="8" name="Freeform 7"/>
            <p:cNvSpPr/>
            <p:nvPr/>
          </p:nvSpPr>
          <p:spPr>
            <a:xfrm>
              <a:off x="-596283" y="5133243"/>
              <a:ext cx="9206883" cy="1204917"/>
            </a:xfrm>
            <a:custGeom>
              <a:avLst/>
              <a:gdLst>
                <a:gd name="connsiteX0" fmla="*/ 0 w 8229600"/>
                <a:gd name="connsiteY0" fmla="*/ 1508654 h 1508654"/>
                <a:gd name="connsiteX1" fmla="*/ 1371593 w 8229600"/>
                <a:gd name="connsiteY1" fmla="*/ 0 h 1508654"/>
                <a:gd name="connsiteX2" fmla="*/ 6858007 w 8229600"/>
                <a:gd name="connsiteY2" fmla="*/ 0 h 1508654"/>
                <a:gd name="connsiteX3" fmla="*/ 8229600 w 8229600"/>
                <a:gd name="connsiteY3" fmla="*/ 1508654 h 1508654"/>
                <a:gd name="connsiteX4" fmla="*/ 0 w 8229600"/>
                <a:gd name="connsiteY4" fmla="*/ 1508654 h 1508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508654">
                  <a:moveTo>
                    <a:pt x="0" y="1508654"/>
                  </a:moveTo>
                  <a:lnTo>
                    <a:pt x="1371593" y="0"/>
                  </a:lnTo>
                  <a:lnTo>
                    <a:pt x="6858007" y="0"/>
                  </a:lnTo>
                  <a:lnTo>
                    <a:pt x="8229600" y="1508654"/>
                  </a:lnTo>
                  <a:lnTo>
                    <a:pt x="0" y="1508654"/>
                  </a:lnTo>
                  <a:close/>
                </a:path>
              </a:pathLst>
            </a:custGeom>
            <a:solidFill>
              <a:schemeClr val="bg2">
                <a:lumMod val="9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102994" tIns="22860" rIns="1102996" bIns="22860" numCol="1" spcCol="1270" anchor="ctr" anchorCtr="0">
              <a:noAutofit/>
            </a:bodyPr>
            <a:lstStyle/>
            <a:p>
              <a:pPr algn="ctr" defTabSz="800100">
                <a:lnSpc>
                  <a:spcPct val="90000"/>
                </a:lnSpc>
                <a:spcBef>
                  <a:spcPct val="0"/>
                </a:spcBef>
                <a:spcAft>
                  <a:spcPct val="35000"/>
                </a:spcAft>
              </a:pPr>
              <a:r>
                <a:rPr lang="hy-AM" sz="2400" b="1" dirty="0">
                  <a:solidFill>
                    <a:srgbClr val="FF0000"/>
                  </a:solidFill>
                </a:rPr>
                <a:t>Ց</a:t>
              </a:r>
              <a:r>
                <a:rPr lang="en-US" sz="2400" b="1" dirty="0" err="1">
                  <a:solidFill>
                    <a:srgbClr val="FF0000"/>
                  </a:solidFill>
                </a:rPr>
                <a:t>ածր</a:t>
              </a:r>
              <a:r>
                <a:rPr lang="en-US" sz="2400" b="1" dirty="0">
                  <a:solidFill>
                    <a:srgbClr val="FF0000"/>
                  </a:solidFill>
                </a:rPr>
                <a:t> </a:t>
              </a:r>
              <a:r>
                <a:rPr lang="en-US" sz="2400" b="1" dirty="0" err="1">
                  <a:solidFill>
                    <a:srgbClr val="FF0000"/>
                  </a:solidFill>
                </a:rPr>
                <a:t>խավ</a:t>
              </a:r>
              <a:endParaRPr lang="en-US" sz="2400" b="1" dirty="0">
                <a:solidFill>
                  <a:schemeClr val="tx1"/>
                </a:solidFill>
              </a:endParaRPr>
            </a:p>
            <a:p>
              <a:pPr algn="ctr" defTabSz="800100">
                <a:lnSpc>
                  <a:spcPct val="90000"/>
                </a:lnSpc>
                <a:spcBef>
                  <a:spcPct val="0"/>
                </a:spcBef>
                <a:spcAft>
                  <a:spcPct val="35000"/>
                </a:spcAft>
              </a:pPr>
              <a:r>
                <a:rPr lang="en-US" b="1" dirty="0" err="1">
                  <a:solidFill>
                    <a:schemeClr val="tx1"/>
                  </a:solidFill>
                </a:rPr>
                <a:t>ցածր</a:t>
              </a:r>
              <a:r>
                <a:rPr lang="en-US" b="1" dirty="0">
                  <a:solidFill>
                    <a:schemeClr val="tx1"/>
                  </a:solidFill>
                </a:rPr>
                <a:t> </a:t>
              </a:r>
              <a:r>
                <a:rPr lang="en-US" b="1" dirty="0" err="1">
                  <a:solidFill>
                    <a:schemeClr val="tx1"/>
                  </a:solidFill>
                </a:rPr>
                <a:t>սպասումներ</a:t>
              </a:r>
              <a:r>
                <a:rPr lang="en-US" b="1" dirty="0">
                  <a:solidFill>
                    <a:schemeClr val="tx1"/>
                  </a:solidFill>
                </a:rPr>
                <a:t> և  </a:t>
              </a:r>
              <a:r>
                <a:rPr lang="en-US" b="1" dirty="0" err="1">
                  <a:solidFill>
                    <a:schemeClr val="tx1"/>
                  </a:solidFill>
                </a:rPr>
                <a:t>հնարավորություններ</a:t>
              </a:r>
              <a:endParaRPr lang="en-US" b="1" dirty="0">
                <a:solidFill>
                  <a:schemeClr val="tx1"/>
                </a:solidFill>
              </a:endParaRPr>
            </a:p>
          </p:txBody>
        </p:sp>
      </p:grpSp>
      <p:sp>
        <p:nvSpPr>
          <p:cNvPr id="17" name="Oval 16"/>
          <p:cNvSpPr/>
          <p:nvPr/>
        </p:nvSpPr>
        <p:spPr>
          <a:xfrm>
            <a:off x="181456" y="4658128"/>
            <a:ext cx="1759055" cy="7788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t>Ներդրումներ</a:t>
            </a:r>
            <a:endParaRPr lang="hy-AM" sz="1350" dirty="0"/>
          </a:p>
        </p:txBody>
      </p:sp>
      <p:sp>
        <p:nvSpPr>
          <p:cNvPr id="44" name="Oval 43"/>
          <p:cNvSpPr/>
          <p:nvPr/>
        </p:nvSpPr>
        <p:spPr>
          <a:xfrm>
            <a:off x="133762" y="1860043"/>
            <a:ext cx="2736465" cy="9199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t>Հնարավորություններ</a:t>
            </a:r>
            <a:endParaRPr lang="hy-AM" sz="1350" dirty="0"/>
          </a:p>
        </p:txBody>
      </p:sp>
      <p:sp>
        <p:nvSpPr>
          <p:cNvPr id="47" name="Equal 46"/>
          <p:cNvSpPr/>
          <p:nvPr/>
        </p:nvSpPr>
        <p:spPr>
          <a:xfrm>
            <a:off x="-29127" y="3001825"/>
            <a:ext cx="2866030" cy="129513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chemeClr val="tx1"/>
                </a:solidFill>
              </a:rPr>
              <a:t>հավասարակշռություն</a:t>
            </a:r>
            <a:endParaRPr lang="hy-AM" sz="1350" dirty="0">
              <a:solidFill>
                <a:schemeClr val="tx1"/>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2565" y="1709275"/>
            <a:ext cx="1823298" cy="1123152"/>
          </a:xfrm>
          <a:prstGeom prst="rect">
            <a:avLst/>
          </a:prstGeom>
        </p:spPr>
      </p:pic>
      <p:sp>
        <p:nvSpPr>
          <p:cNvPr id="13" name="Down Arrow 12"/>
          <p:cNvSpPr/>
          <p:nvPr/>
        </p:nvSpPr>
        <p:spPr>
          <a:xfrm>
            <a:off x="595579" y="2746712"/>
            <a:ext cx="253994" cy="4954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y-AM" sz="1350"/>
          </a:p>
        </p:txBody>
      </p:sp>
      <p:sp>
        <p:nvSpPr>
          <p:cNvPr id="23" name="Down Arrow 22"/>
          <p:cNvSpPr/>
          <p:nvPr/>
        </p:nvSpPr>
        <p:spPr>
          <a:xfrm>
            <a:off x="1018114" y="2778935"/>
            <a:ext cx="253994" cy="4954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y-AM" sz="1350"/>
          </a:p>
        </p:txBody>
      </p:sp>
      <p:sp>
        <p:nvSpPr>
          <p:cNvPr id="24" name="Down Arrow 23"/>
          <p:cNvSpPr/>
          <p:nvPr/>
        </p:nvSpPr>
        <p:spPr>
          <a:xfrm>
            <a:off x="1467700" y="2768356"/>
            <a:ext cx="253994" cy="4954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y-AM" sz="1350"/>
          </a:p>
        </p:txBody>
      </p:sp>
      <p:sp>
        <p:nvSpPr>
          <p:cNvPr id="14" name="Left Arrow 13"/>
          <p:cNvSpPr/>
          <p:nvPr/>
        </p:nvSpPr>
        <p:spPr>
          <a:xfrm>
            <a:off x="2906059" y="2254845"/>
            <a:ext cx="1065707" cy="2826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y-AM" sz="1350"/>
          </a:p>
        </p:txBody>
      </p:sp>
      <p:sp>
        <p:nvSpPr>
          <p:cNvPr id="15" name="Up Arrow 14"/>
          <p:cNvSpPr/>
          <p:nvPr/>
        </p:nvSpPr>
        <p:spPr>
          <a:xfrm>
            <a:off x="447535" y="4030355"/>
            <a:ext cx="299681" cy="6277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y-AM" sz="1350"/>
          </a:p>
        </p:txBody>
      </p:sp>
      <p:sp>
        <p:nvSpPr>
          <p:cNvPr id="30" name="Up Arrow 29"/>
          <p:cNvSpPr/>
          <p:nvPr/>
        </p:nvSpPr>
        <p:spPr>
          <a:xfrm>
            <a:off x="1451546" y="4023638"/>
            <a:ext cx="299681" cy="6277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y-AM" sz="1350"/>
          </a:p>
        </p:txBody>
      </p:sp>
      <p:sp>
        <p:nvSpPr>
          <p:cNvPr id="31" name="Up Arrow 30"/>
          <p:cNvSpPr/>
          <p:nvPr/>
        </p:nvSpPr>
        <p:spPr>
          <a:xfrm>
            <a:off x="993502" y="4023639"/>
            <a:ext cx="299681" cy="6277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y-AM" sz="1350"/>
          </a:p>
        </p:txBody>
      </p:sp>
      <p:sp>
        <p:nvSpPr>
          <p:cNvPr id="16" name="Left Arrow 15"/>
          <p:cNvSpPr/>
          <p:nvPr/>
        </p:nvSpPr>
        <p:spPr>
          <a:xfrm>
            <a:off x="1976296" y="4738536"/>
            <a:ext cx="1443251" cy="3961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y-AM" sz="1350"/>
          </a:p>
        </p:txBody>
      </p:sp>
    </p:spTree>
    <p:extLst>
      <p:ext uri="{BB962C8B-B14F-4D97-AF65-F5344CB8AC3E}">
        <p14:creationId xmlns:p14="http://schemas.microsoft.com/office/powerpoint/2010/main" val="66707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175" y="474663"/>
            <a:ext cx="6858000" cy="2387600"/>
          </a:xfrm>
        </p:spPr>
        <p:txBody>
          <a:bodyPr/>
          <a:lstStyle/>
          <a:p>
            <a:r>
              <a:rPr lang="hy-AM" dirty="0">
                <a:latin typeface="Calibri" panose="020F0502020204030204" pitchFamily="34" charset="0"/>
                <a:cs typeface="Calibri" panose="020F0502020204030204" pitchFamily="34" charset="0"/>
              </a:rPr>
              <a:t>Հաղորդակցման հմտություններ</a:t>
            </a: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 xmlns:a16="http://schemas.microsoft.com/office/drawing/2014/main" id="{85528C34-A116-4896-8692-A71AC0DF9E09}"/>
              </a:ext>
            </a:extLst>
          </p:cNvPr>
          <p:cNvPicPr>
            <a:picLocks noChangeAspect="1"/>
          </p:cNvPicPr>
          <p:nvPr/>
        </p:nvPicPr>
        <p:blipFill>
          <a:blip r:embed="rId2"/>
          <a:stretch>
            <a:fillRect/>
          </a:stretch>
        </p:blipFill>
        <p:spPr>
          <a:xfrm>
            <a:off x="5029200" y="3180674"/>
            <a:ext cx="3914776" cy="3051676"/>
          </a:xfrm>
          <a:prstGeom prst="rect">
            <a:avLst/>
          </a:prstGeom>
        </p:spPr>
      </p:pic>
    </p:spTree>
    <p:extLst>
      <p:ext uri="{BB962C8B-B14F-4D97-AF65-F5344CB8AC3E}">
        <p14:creationId xmlns:p14="http://schemas.microsoft.com/office/powerpoint/2010/main" val="3017407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y-AM" dirty="0"/>
              <a:t>Հաղորդակցումը</a:t>
            </a:r>
            <a:endParaRPr lang="en-US" dirty="0"/>
          </a:p>
        </p:txBody>
      </p:sp>
      <p:sp>
        <p:nvSpPr>
          <p:cNvPr id="3" name="Content Placeholder 2"/>
          <p:cNvSpPr>
            <a:spLocks noGrp="1"/>
          </p:cNvSpPr>
          <p:nvPr>
            <p:ph idx="1"/>
          </p:nvPr>
        </p:nvSpPr>
        <p:spPr>
          <a:xfrm>
            <a:off x="576191" y="2233749"/>
            <a:ext cx="7654834" cy="4624251"/>
          </a:xfrm>
        </p:spPr>
        <p:txBody>
          <a:bodyPr>
            <a:normAutofit/>
          </a:bodyPr>
          <a:lstStyle/>
          <a:p>
            <a:pPr marL="0" indent="0">
              <a:buNone/>
            </a:pPr>
            <a:r>
              <a:rPr lang="hy-AM" sz="2400" dirty="0">
                <a:latin typeface="Calibri" panose="020F0502020204030204" pitchFamily="34" charset="0"/>
                <a:cs typeface="Calibri" panose="020F0502020204030204" pitchFamily="34" charset="0"/>
              </a:rPr>
              <a:t>հասարակական սուբյեկտների կամ սոցիալական խմբերի միջև տեղեկությունների </a:t>
            </a:r>
            <a:r>
              <a:rPr lang="en-US" sz="2400" dirty="0">
                <a:latin typeface="Calibri" panose="020F0502020204030204" pitchFamily="34" charset="0"/>
                <a:cs typeface="Calibri" panose="020F0502020204030204" pitchFamily="34" charset="0"/>
              </a:rPr>
              <a:t>                         </a:t>
            </a:r>
            <a:r>
              <a:rPr lang="hy-AM" sz="2400" dirty="0">
                <a:latin typeface="Calibri" panose="020F0502020204030204" pitchFamily="34" charset="0"/>
                <a:cs typeface="Calibri" panose="020F0502020204030204" pitchFamily="34" charset="0"/>
              </a:rPr>
              <a:t>փոխանցման գործընթաց է։</a:t>
            </a:r>
          </a:p>
          <a:p>
            <a:pPr marL="0" indent="0">
              <a:buNone/>
            </a:pPr>
            <a:endParaRPr lang="hy-AM" sz="2400"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hy-AM" dirty="0">
              <a:latin typeface="Calibri" panose="020F0502020204030204" pitchFamily="34" charset="0"/>
              <a:cs typeface="Calibri" panose="020F0502020204030204" pitchFamily="34" charset="0"/>
            </a:endParaRPr>
          </a:p>
          <a:p>
            <a:pPr marL="0" indent="0">
              <a:buNone/>
            </a:pPr>
            <a:r>
              <a:rPr lang="hy-AM" sz="2000" dirty="0">
                <a:latin typeface="Calibri" panose="020F0502020204030204" pitchFamily="34" charset="0"/>
                <a:cs typeface="Calibri" panose="020F0502020204030204" pitchFamily="34" charset="0"/>
              </a:rPr>
              <a:t>Հաղորդակցվել նշանակում է </a:t>
            </a:r>
          </a:p>
          <a:p>
            <a:pPr>
              <a:buFont typeface="Wingdings" panose="05000000000000000000" pitchFamily="2" charset="2"/>
              <a:buChar char="§"/>
            </a:pPr>
            <a:r>
              <a:rPr lang="hy-AM" sz="2200" b="1" dirty="0">
                <a:solidFill>
                  <a:schemeClr val="accent2">
                    <a:lumMod val="75000"/>
                  </a:schemeClr>
                </a:solidFill>
                <a:latin typeface="Calibri" panose="020F0502020204030204" pitchFamily="34" charset="0"/>
                <a:cs typeface="Calibri" panose="020F0502020204030204" pitchFamily="34" charset="0"/>
              </a:rPr>
              <a:t>Կարողանալ ճանաչել մարդկանց</a:t>
            </a:r>
          </a:p>
          <a:p>
            <a:pPr>
              <a:buFont typeface="Wingdings" panose="05000000000000000000" pitchFamily="2" charset="2"/>
              <a:buChar char="§"/>
            </a:pPr>
            <a:r>
              <a:rPr lang="hy-AM" sz="2200" b="1" dirty="0">
                <a:solidFill>
                  <a:schemeClr val="accent2">
                    <a:lumMod val="75000"/>
                  </a:schemeClr>
                </a:solidFill>
                <a:latin typeface="Calibri" panose="020F0502020204030204" pitchFamily="34" charset="0"/>
                <a:cs typeface="Calibri" panose="020F0502020204030204" pitchFamily="34" charset="0"/>
              </a:rPr>
              <a:t>Գնահատել նրանց հնարավորությունները </a:t>
            </a:r>
          </a:p>
          <a:p>
            <a:pPr>
              <a:buFont typeface="Wingdings" panose="05000000000000000000" pitchFamily="2" charset="2"/>
              <a:buChar char="§"/>
            </a:pPr>
            <a:r>
              <a:rPr lang="hy-AM" sz="2200" b="1" dirty="0">
                <a:solidFill>
                  <a:schemeClr val="accent2">
                    <a:lumMod val="75000"/>
                  </a:schemeClr>
                </a:solidFill>
                <a:latin typeface="Calibri" panose="020F0502020204030204" pitchFamily="34" charset="0"/>
                <a:cs typeface="Calibri" panose="020F0502020204030204" pitchFamily="34" charset="0"/>
              </a:rPr>
              <a:t>Կառուցել փոխհարաբերություններ </a:t>
            </a:r>
          </a:p>
          <a:p>
            <a:endParaRPr lang="en-US" dirty="0"/>
          </a:p>
        </p:txBody>
      </p:sp>
      <p:pic>
        <p:nvPicPr>
          <p:cNvPr id="5" name="Picture 4"/>
          <p:cNvPicPr>
            <a:picLocks noChangeAspect="1"/>
          </p:cNvPicPr>
          <p:nvPr/>
        </p:nvPicPr>
        <p:blipFill rotWithShape="1">
          <a:blip r:embed="rId2"/>
          <a:srcRect l="12491" b="5911"/>
          <a:stretch/>
        </p:blipFill>
        <p:spPr>
          <a:xfrm>
            <a:off x="5148190" y="3012762"/>
            <a:ext cx="3855721" cy="2156592"/>
          </a:xfrm>
          <a:prstGeom prst="rect">
            <a:avLst/>
          </a:prstGeom>
        </p:spPr>
      </p:pic>
    </p:spTree>
    <p:extLst>
      <p:ext uri="{BB962C8B-B14F-4D97-AF65-F5344CB8AC3E}">
        <p14:creationId xmlns:p14="http://schemas.microsoft.com/office/powerpoint/2010/main" val="963695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10635</TotalTime>
  <Words>2121</Words>
  <Application>Microsoft Office PowerPoint</Application>
  <PresentationFormat>On-screen Show (4:3)</PresentationFormat>
  <Paragraphs>328</Paragraphs>
  <Slides>48</Slides>
  <Notes>4</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48</vt:i4>
      </vt:variant>
    </vt:vector>
  </HeadingPairs>
  <TitlesOfParts>
    <vt:vector size="64" baseType="lpstr">
      <vt:lpstr>Arial</vt:lpstr>
      <vt:lpstr>Arial Armenian</vt:lpstr>
      <vt:lpstr>Arial LatArm</vt:lpstr>
      <vt:lpstr>Arial Unicode</vt:lpstr>
      <vt:lpstr>Arian AMU</vt:lpstr>
      <vt:lpstr>Calibri</vt:lpstr>
      <vt:lpstr>Calibri Light</vt:lpstr>
      <vt:lpstr>Georgia</vt:lpstr>
      <vt:lpstr>Open Sans Extrabold</vt:lpstr>
      <vt:lpstr>Sylfaen</vt:lpstr>
      <vt:lpstr>Symbol</vt:lpstr>
      <vt:lpstr>Tahoma</vt:lpstr>
      <vt:lpstr>WeblySleek UI Light</vt:lpstr>
      <vt:lpstr>WeblySleek UI Semibold</vt:lpstr>
      <vt:lpstr>Wingdings</vt:lpstr>
      <vt:lpstr>Office Theme</vt:lpstr>
      <vt:lpstr>Վերապատրատում Հանրային Պաշտպանների համար</vt:lpstr>
      <vt:lpstr>ԾԱՆՈԹԱՑՈՒՄ</vt:lpstr>
      <vt:lpstr>Խոցելի խումբ</vt:lpstr>
      <vt:lpstr>Կյանքի դժվարին իրավիճակ…</vt:lpstr>
      <vt:lpstr>Իսկ ինչու՞ ունենալ առհասարակ պաշտպանության համակարգ…</vt:lpstr>
      <vt:lpstr>PowerPoint Presentation</vt:lpstr>
      <vt:lpstr>Առողջ հասարակություն</vt:lpstr>
      <vt:lpstr>Հաղորդակցման հմտություններ</vt:lpstr>
      <vt:lpstr>Հաղորդակցումը</vt:lpstr>
      <vt:lpstr>Հաղորդակցման գործառույթները </vt:lpstr>
      <vt:lpstr>Հաղորդակցման տեսակները</vt:lpstr>
      <vt:lpstr>Մարմնային  ոչ լեզվական միջոցներ </vt:lpstr>
      <vt:lpstr>PowerPoint Presentation</vt:lpstr>
      <vt:lpstr>PowerPoint Presentation</vt:lpstr>
      <vt:lpstr>″Հայելային արտացոլում″</vt:lpstr>
      <vt:lpstr>Հաղորդակցման խոչընդոտերը</vt:lpstr>
      <vt:lpstr>Լսում</vt:lpstr>
      <vt:lpstr>Ակտիվ լսում</vt:lpstr>
      <vt:lpstr>Հարցազրույցի վարման տեխնիկաներ</vt:lpstr>
      <vt:lpstr>Սկսել ձեզնից</vt:lpstr>
      <vt:lpstr>Վստահություն. Հավատ անձի պարկեշտության նկատմամբ</vt:lpstr>
      <vt:lpstr>Զրուցելու ունակություն</vt:lpstr>
      <vt:lpstr>«Փոքր զրույցի» հնարներն են</vt:lpstr>
      <vt:lpstr>Սխալ մոտեցումները</vt:lpstr>
      <vt:lpstr>Վստահություն ներշնչելու ուղիներ</vt:lpstr>
      <vt:lpstr>Կարևոր է </vt:lpstr>
      <vt:lpstr>Վստահություն ներշնչելու ուղիներ</vt:lpstr>
      <vt:lpstr>ՀԱՐՑԱԶՐՈՒՅՑԻ ԸՆԹԱՑՔՈՒՄ ՀԱՂԹԱՀԱՐՄԱՆ ԵՆԹԱԿԱ ԽՈՉԸՆԴՈՏՆԵՐ</vt:lpstr>
      <vt:lpstr>ԻՆՉՊԵ՞Ս ՆԱԽԱՊԱՏՐԱՍՏՎԵԼ ԱՆՉԱՓԱՀԱՍ ՀԱՅՑՈՂՆԵՐԻ ՀԵՏ ՀԱՐՑԱԶՐՈՒՅՑՆԵՐԻՆ</vt:lpstr>
      <vt:lpstr>Ինչու՞ է անհրաժեշտ երեխաների հետ հարցազրույց անցկացնել</vt:lpstr>
      <vt:lpstr>ԽՈՇՏԱՆԳՈՒՄՆԵՐԻՑ ՏՈՒԺԱԾՆԵՐ</vt:lpstr>
      <vt:lpstr>ԻՆՉՊԵՍ ՆԱԽԱՊԱՏՐԱՍՏՎԵԼ ԽՈՇՏԱՆԳՈՒՄՆԵՐԻՑ ՏՈՒԺԱԾՆԵՐԻ ՀԵՏ ՀԱՐՑԱԶՐՈՒՅՑՆԵՐԻՆ</vt:lpstr>
      <vt:lpstr>ԽՈՇՏԱՆԳՈՒՄՆԵՐԻ ՀԵՏԵՎԱՆՔՆԵՐ</vt:lpstr>
      <vt:lpstr>ՀԱՐՑԱԶՐՈՒՅՑԻ ԸՆԹԱՑՔՈՒՄ ՀԱՂԹԱՀԱՐՄԱՆ ԵՆԹԱԿԱ ԽՈՉԸՆԴՈՏՆԵՐ</vt:lpstr>
      <vt:lpstr>Խմբային աշխատանք</vt:lpstr>
      <vt:lpstr>PowerPoint Presentation</vt:lpstr>
      <vt:lpstr>ԹÇÙ³ÛÇÝ ³ßË³ï³Ýù</vt:lpstr>
      <vt:lpstr>ÂÇÙ Ñ³ëÏ³óáõÃÛáõÝÁ </vt:lpstr>
      <vt:lpstr>Ð³Ù³·áñÍ³ÏóáõÃÛ³Ý ÑÇÙÝ³Ï³Ý ëÏ½µáõÝùÝ»ñÁ</vt:lpstr>
      <vt:lpstr>ÊÙµ³ÛÇÝ ùÝÝ³ñÏáõÙÝ»ñ</vt:lpstr>
      <vt:lpstr>ÊÙµ³ÛÇÝ ùÝÝ³ñÏáõÙÝ»ñ</vt:lpstr>
      <vt:lpstr>Հուզերի արտացոլում</vt:lpstr>
      <vt:lpstr>PowerPoint Presentation</vt:lpstr>
      <vt:lpstr>PowerPoint Presentation</vt:lpstr>
      <vt:lpstr>PowerPoint Presentation</vt:lpstr>
      <vt:lpstr>PowerPoint Presentation</vt:lpstr>
      <vt:lpstr>PowerPoint Presentation</vt:lpstr>
      <vt:lpstr>ՇՆՈՐՀԱԿԱԼՈւԹՅՈւՆ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Windows User</cp:lastModifiedBy>
  <cp:revision>1371</cp:revision>
  <cp:lastPrinted>2018-03-20T11:47:48Z</cp:lastPrinted>
  <dcterms:created xsi:type="dcterms:W3CDTF">2017-02-28T14:03:12Z</dcterms:created>
  <dcterms:modified xsi:type="dcterms:W3CDTF">2020-04-07T07:22:27Z</dcterms:modified>
</cp:coreProperties>
</file>